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12192000" cy="6858000"/>
  <p:embeddedFontLst>
    <p:embeddedFont>
      <p:font typeface="Average"/>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iFe4Nh2/6Y1IzEH/jysOuudcC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Average-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3" type="hdr"/>
          </p:nvPr>
        </p:nvSpPr>
        <p:spPr>
          <a:xfrm>
            <a:off x="0" y="0"/>
            <a:ext cx="3372840" cy="50256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 name="Google Shape;6;n"/>
          <p:cNvSpPr txBox="1"/>
          <p:nvPr>
            <p:ph idx="10" type="dt"/>
          </p:nvPr>
        </p:nvSpPr>
        <p:spPr>
          <a:xfrm>
            <a:off x="4399200" y="0"/>
            <a:ext cx="3372840" cy="50256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555480"/>
            <a:ext cx="3372840" cy="50256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4399200" y="9555480"/>
            <a:ext cx="3372840" cy="50256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0" i="0" lang="en-US" sz="1400" u="none" cap="none" strike="noStrike">
                <a:latin typeface="Times New Roman"/>
                <a:ea typeface="Times New Roman"/>
                <a:cs typeface="Times New Roman"/>
                <a:sym typeface="Times New Roman"/>
              </a:rPr>
              <a:t>‹#›</a:t>
            </a:fld>
            <a:endParaRPr b="0" i="0" sz="1400" u="none" cap="none" strike="noStrike">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Backdoor_(computing)" TargetMode="External"/><Relationship Id="rId3" Type="http://schemas.openxmlformats.org/officeDocument/2006/relationships/hyperlink" Target="https://en.wikipedia.org/wiki/Zombie_computers" TargetMode="External"/><Relationship Id="rId4" Type="http://schemas.openxmlformats.org/officeDocument/2006/relationships/hyperlink" Target="https://en.wikipedia.org/wiki/Botnets" TargetMode="External"/><Relationship Id="rId5" Type="http://schemas.openxmlformats.org/officeDocument/2006/relationships/hyperlink" Target="https://en.wikipedia.org/wiki/E-mail_spam" TargetMode="External"/><Relationship Id="rId6" Type="http://schemas.openxmlformats.org/officeDocument/2006/relationships/hyperlink" Target="https://en.wikipedia.org/wiki/Denial-of-service_attack"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Cornell_University" TargetMode="External"/><Relationship Id="rId3" Type="http://schemas.openxmlformats.org/officeDocument/2006/relationships/hyperlink" Target="https://en.wikipedia.org/wiki/Robert_Tappan_Morris" TargetMode="External"/><Relationship Id="rId4" Type="http://schemas.openxmlformats.org/officeDocument/2006/relationships/hyperlink" Target="https://en.wikipedia.org/wiki/Massachusetts_Institute_of_Technology" TargetMode="External"/><Relationship Id="rId9" Type="http://schemas.openxmlformats.org/officeDocument/2006/relationships/hyperlink" Target="https://en.wikipedia.org/wiki/Denial-of-service_attack" TargetMode="External"/><Relationship Id="rId5" Type="http://schemas.openxmlformats.org/officeDocument/2006/relationships/hyperlink" Target="https://en.wikipedia.org/wiki/Backdoor_(computing)" TargetMode="External"/><Relationship Id="rId6" Type="http://schemas.openxmlformats.org/officeDocument/2006/relationships/hyperlink" Target="https://en.wikipedia.org/wiki/Zombie_computers" TargetMode="External"/><Relationship Id="rId7" Type="http://schemas.openxmlformats.org/officeDocument/2006/relationships/hyperlink" Target="https://en.wikipedia.org/wiki/Botnets" TargetMode="External"/><Relationship Id="rId8" Type="http://schemas.openxmlformats.org/officeDocument/2006/relationships/hyperlink" Target="https://en.wikipedia.org/wiki/E-mail_spa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Internetwork" TargetMode="External"/><Relationship Id="rId3" Type="http://schemas.openxmlformats.org/officeDocument/2006/relationships/hyperlink" Target="https://en.wikipedia.org/wiki/Email" TargetMode="External"/><Relationship Id="rId4" Type="http://schemas.openxmlformats.org/officeDocument/2006/relationships/hyperlink" Target="https://en.wikipedia.org/wiki/Simple_Mail_Transfer_Protocol" TargetMode="External"/><Relationship Id="rId5" Type="http://schemas.openxmlformats.org/officeDocument/2006/relationships/hyperlink" Target="https://en.wikipedia.org/wiki/Interne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6" name="Google Shape;66;p1: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60" name="Google Shape;160;p10: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67" name="Google Shape;167;p11: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p:nvPr>
            <p:ph idx="2" type="sldImg"/>
          </p:nvPr>
        </p:nvSpPr>
        <p:spPr>
          <a:xfrm>
            <a:off x="4038480" y="857160"/>
            <a:ext cx="4114440" cy="23140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 name="Google Shape;180;p12:notes"/>
          <p:cNvSpPr txBox="1"/>
          <p:nvPr>
            <p:ph idx="1" type="body"/>
          </p:nvPr>
        </p:nvSpPr>
        <p:spPr>
          <a:xfrm>
            <a:off x="1219320" y="3300480"/>
            <a:ext cx="9753120" cy="27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2000" strike="noStrike">
                <a:latin typeface="Arial"/>
                <a:ea typeface="Arial"/>
                <a:cs typeface="Arial"/>
                <a:sym typeface="Arial"/>
              </a:rPr>
              <a:t>Via rsh or finger</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p:txBody>
      </p:sp>
      <p:sp>
        <p:nvSpPr>
          <p:cNvPr id="181" name="Google Shape;181;p12:notes"/>
          <p:cNvSpPr txBox="1"/>
          <p:nvPr/>
        </p:nvSpPr>
        <p:spPr>
          <a:xfrm>
            <a:off x="6905520" y="6513480"/>
            <a:ext cx="5283000" cy="3441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latin typeface="Times New Roman"/>
                <a:ea typeface="Times New Roman"/>
                <a:cs typeface="Times New Roman"/>
                <a:sym typeface="Times New Roman"/>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p:nvPr>
            <p:ph idx="2" type="sldImg"/>
          </p:nvPr>
        </p:nvSpPr>
        <p:spPr>
          <a:xfrm>
            <a:off x="4038480" y="857160"/>
            <a:ext cx="4114440" cy="23140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p13:notes"/>
          <p:cNvSpPr txBox="1"/>
          <p:nvPr>
            <p:ph idx="1" type="body"/>
          </p:nvPr>
        </p:nvSpPr>
        <p:spPr>
          <a:xfrm>
            <a:off x="1219320" y="3300480"/>
            <a:ext cx="9753120" cy="27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2000" strike="noStrike">
                <a:latin typeface="Arial"/>
                <a:ea typeface="Arial"/>
                <a:cs typeface="Arial"/>
                <a:sym typeface="Arial"/>
              </a:rPr>
              <a:t>Via rsh or finger</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p:txBody>
      </p:sp>
      <p:sp>
        <p:nvSpPr>
          <p:cNvPr id="202" name="Google Shape;202;p13:notes"/>
          <p:cNvSpPr txBox="1"/>
          <p:nvPr/>
        </p:nvSpPr>
        <p:spPr>
          <a:xfrm>
            <a:off x="6905520" y="6513480"/>
            <a:ext cx="5283000" cy="3441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latin typeface="Times New Roman"/>
                <a:ea typeface="Times New Roman"/>
                <a:cs typeface="Times New Roman"/>
                <a:sym typeface="Times New Roman"/>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p:nvPr>
            <p:ph idx="2" type="sldImg"/>
          </p:nvPr>
        </p:nvSpPr>
        <p:spPr>
          <a:xfrm>
            <a:off x="4038480" y="857160"/>
            <a:ext cx="4114440" cy="23140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p14:notes"/>
          <p:cNvSpPr txBox="1"/>
          <p:nvPr>
            <p:ph idx="1" type="body"/>
          </p:nvPr>
        </p:nvSpPr>
        <p:spPr>
          <a:xfrm>
            <a:off x="1219320" y="3300480"/>
            <a:ext cx="9753120" cy="27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2000" strike="noStrike">
                <a:latin typeface="Arial"/>
                <a:ea typeface="Arial"/>
                <a:cs typeface="Arial"/>
                <a:sym typeface="Arial"/>
              </a:rPr>
              <a:t>Via rsh or finger</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p:txBody>
      </p:sp>
      <p:sp>
        <p:nvSpPr>
          <p:cNvPr id="212" name="Google Shape;212;p14:notes"/>
          <p:cNvSpPr txBox="1"/>
          <p:nvPr/>
        </p:nvSpPr>
        <p:spPr>
          <a:xfrm>
            <a:off x="6905520" y="6513480"/>
            <a:ext cx="5283000" cy="3441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latin typeface="Times New Roman"/>
                <a:ea typeface="Times New Roman"/>
                <a:cs typeface="Times New Roman"/>
                <a:sym typeface="Times New Roman"/>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p:nvPr>
            <p:ph idx="2" type="sldImg"/>
          </p:nvPr>
        </p:nvSpPr>
        <p:spPr>
          <a:xfrm>
            <a:off x="4038480" y="857160"/>
            <a:ext cx="4114440" cy="23140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0" name="Google Shape;230;p15:notes"/>
          <p:cNvSpPr txBox="1"/>
          <p:nvPr>
            <p:ph idx="1" type="body"/>
          </p:nvPr>
        </p:nvSpPr>
        <p:spPr>
          <a:xfrm>
            <a:off x="1219320" y="3300480"/>
            <a:ext cx="9753120" cy="27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2000" strike="noStrike">
                <a:latin typeface="Arial"/>
                <a:ea typeface="Arial"/>
                <a:cs typeface="Arial"/>
                <a:sym typeface="Arial"/>
              </a:rPr>
              <a:t>Via rsh or finger</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p:txBody>
      </p:sp>
      <p:sp>
        <p:nvSpPr>
          <p:cNvPr id="231" name="Google Shape;231;p15:notes"/>
          <p:cNvSpPr txBox="1"/>
          <p:nvPr/>
        </p:nvSpPr>
        <p:spPr>
          <a:xfrm>
            <a:off x="6905520" y="6513480"/>
            <a:ext cx="5283000" cy="3441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latin typeface="Times New Roman"/>
                <a:ea typeface="Times New Roman"/>
                <a:cs typeface="Times New Roman"/>
                <a:sym typeface="Times New Roman"/>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6:notes"/>
          <p:cNvSpPr/>
          <p:nvPr>
            <p:ph idx="2" type="sldImg"/>
          </p:nvPr>
        </p:nvSpPr>
        <p:spPr>
          <a:xfrm>
            <a:off x="4038480" y="857160"/>
            <a:ext cx="4114440" cy="23140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p16:notes"/>
          <p:cNvSpPr txBox="1"/>
          <p:nvPr>
            <p:ph idx="1" type="body"/>
          </p:nvPr>
        </p:nvSpPr>
        <p:spPr>
          <a:xfrm>
            <a:off x="1219320" y="3300480"/>
            <a:ext cx="9753120" cy="27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2000" strike="noStrike">
                <a:latin typeface="Arial"/>
                <a:ea typeface="Arial"/>
                <a:cs typeface="Arial"/>
                <a:sym typeface="Arial"/>
              </a:rPr>
              <a:t>Via rsh or finger</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p:txBody>
      </p:sp>
      <p:sp>
        <p:nvSpPr>
          <p:cNvPr id="252" name="Google Shape;252;p16:notes"/>
          <p:cNvSpPr txBox="1"/>
          <p:nvPr/>
        </p:nvSpPr>
        <p:spPr>
          <a:xfrm>
            <a:off x="6905520" y="6513480"/>
            <a:ext cx="5283000" cy="3441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latin typeface="Times New Roman"/>
                <a:ea typeface="Times New Roman"/>
                <a:cs typeface="Times New Roman"/>
                <a:sym typeface="Times New Roman"/>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7:notes"/>
          <p:cNvSpPr/>
          <p:nvPr>
            <p:ph idx="2" type="sldImg"/>
          </p:nvPr>
        </p:nvSpPr>
        <p:spPr>
          <a:xfrm>
            <a:off x="4038480" y="857160"/>
            <a:ext cx="4114440" cy="23140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1" name="Google Shape;271;p17:notes"/>
          <p:cNvSpPr txBox="1"/>
          <p:nvPr>
            <p:ph idx="1" type="body"/>
          </p:nvPr>
        </p:nvSpPr>
        <p:spPr>
          <a:xfrm>
            <a:off x="1219320" y="3300480"/>
            <a:ext cx="9753120" cy="27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2000" strike="noStrike">
                <a:latin typeface="Arial"/>
                <a:ea typeface="Arial"/>
                <a:cs typeface="Arial"/>
                <a:sym typeface="Arial"/>
              </a:rPr>
              <a:t>Via rsh or finger</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p:txBody>
      </p:sp>
      <p:sp>
        <p:nvSpPr>
          <p:cNvPr id="272" name="Google Shape;272;p17:notes"/>
          <p:cNvSpPr txBox="1"/>
          <p:nvPr/>
        </p:nvSpPr>
        <p:spPr>
          <a:xfrm>
            <a:off x="6905520" y="6513480"/>
            <a:ext cx="5283000" cy="3441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latin typeface="Times New Roman"/>
                <a:ea typeface="Times New Roman"/>
                <a:cs typeface="Times New Roman"/>
                <a:sym typeface="Times New Roman"/>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8:notes"/>
          <p:cNvSpPr/>
          <p:nvPr>
            <p:ph idx="2" type="sldImg"/>
          </p:nvPr>
        </p:nvSpPr>
        <p:spPr>
          <a:xfrm>
            <a:off x="4038480" y="857160"/>
            <a:ext cx="4114440" cy="23140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5" name="Google Shape;285;p18:notes"/>
          <p:cNvSpPr txBox="1"/>
          <p:nvPr>
            <p:ph idx="1" type="body"/>
          </p:nvPr>
        </p:nvSpPr>
        <p:spPr>
          <a:xfrm>
            <a:off x="1219320" y="3300480"/>
            <a:ext cx="9753120" cy="27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2000" strike="noStrike">
                <a:latin typeface="Arial"/>
                <a:ea typeface="Arial"/>
                <a:cs typeface="Arial"/>
                <a:sym typeface="Arial"/>
              </a:rPr>
              <a:t>Via rsh or finger</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p:txBody>
      </p:sp>
      <p:sp>
        <p:nvSpPr>
          <p:cNvPr id="286" name="Google Shape;286;p18:notes"/>
          <p:cNvSpPr txBox="1"/>
          <p:nvPr/>
        </p:nvSpPr>
        <p:spPr>
          <a:xfrm>
            <a:off x="6905520" y="6513480"/>
            <a:ext cx="5283000" cy="3441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latin typeface="Times New Roman"/>
                <a:ea typeface="Times New Roman"/>
                <a:cs typeface="Times New Roman"/>
                <a:sym typeface="Times New Roman"/>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9:notes"/>
          <p:cNvSpPr/>
          <p:nvPr>
            <p:ph idx="2" type="sldImg"/>
          </p:nvPr>
        </p:nvSpPr>
        <p:spPr>
          <a:xfrm>
            <a:off x="4038480" y="857160"/>
            <a:ext cx="4114440" cy="23140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1" name="Google Shape;301;p19:notes"/>
          <p:cNvSpPr txBox="1"/>
          <p:nvPr>
            <p:ph idx="1" type="body"/>
          </p:nvPr>
        </p:nvSpPr>
        <p:spPr>
          <a:xfrm>
            <a:off x="1219320" y="3300480"/>
            <a:ext cx="9753120" cy="27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2000" strike="noStrike">
                <a:latin typeface="Arial"/>
                <a:ea typeface="Arial"/>
                <a:cs typeface="Arial"/>
                <a:sym typeface="Arial"/>
              </a:rPr>
              <a:t>Via rsh or finger</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p:txBody>
      </p:sp>
      <p:sp>
        <p:nvSpPr>
          <p:cNvPr id="302" name="Google Shape;302;p19:notes"/>
          <p:cNvSpPr txBox="1"/>
          <p:nvPr/>
        </p:nvSpPr>
        <p:spPr>
          <a:xfrm>
            <a:off x="6905520" y="6513480"/>
            <a:ext cx="5283000" cy="3441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latin typeface="Times New Roman"/>
                <a:ea typeface="Times New Roman"/>
                <a:cs typeface="Times New Roman"/>
                <a:sym typeface="Times New Roman"/>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3" name="Google Shape;73;p2: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a14132cc04_0_0: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a14132cc04_0_0:notes"/>
          <p:cNvSpPr txBox="1"/>
          <p:nvPr>
            <p:ph idx="1" type="body"/>
          </p:nvPr>
        </p:nvSpPr>
        <p:spPr>
          <a:xfrm>
            <a:off x="777240" y="4777560"/>
            <a:ext cx="6217500" cy="452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9" name="Google Shape;309;ga14132cc04_0_0:notes"/>
          <p:cNvSpPr txBox="1"/>
          <p:nvPr>
            <p:ph idx="12" type="sldNum"/>
          </p:nvPr>
        </p:nvSpPr>
        <p:spPr>
          <a:xfrm>
            <a:off x="4399200" y="9555480"/>
            <a:ext cx="3372900" cy="5025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a14132cc04_0_8: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a14132cc04_0_8:notes"/>
          <p:cNvSpPr txBox="1"/>
          <p:nvPr>
            <p:ph idx="1" type="body"/>
          </p:nvPr>
        </p:nvSpPr>
        <p:spPr>
          <a:xfrm>
            <a:off x="777240" y="4777560"/>
            <a:ext cx="6217500" cy="452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18" name="Google Shape;318;ga14132cc04_0_8:notes"/>
          <p:cNvSpPr txBox="1"/>
          <p:nvPr>
            <p:ph idx="12" type="sldNum"/>
          </p:nvPr>
        </p:nvSpPr>
        <p:spPr>
          <a:xfrm>
            <a:off x="4399200" y="9555480"/>
            <a:ext cx="3372900" cy="5025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0:notes"/>
          <p:cNvSpPr/>
          <p:nvPr>
            <p:ph idx="2" type="sldImg"/>
          </p:nvPr>
        </p:nvSpPr>
        <p:spPr>
          <a:xfrm>
            <a:off x="4038480" y="857160"/>
            <a:ext cx="4114440" cy="23140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4" name="Google Shape;324;p20:notes"/>
          <p:cNvSpPr txBox="1"/>
          <p:nvPr>
            <p:ph idx="1" type="body"/>
          </p:nvPr>
        </p:nvSpPr>
        <p:spPr>
          <a:xfrm>
            <a:off x="1219320" y="3300480"/>
            <a:ext cx="9753120" cy="27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2000" strike="noStrike">
                <a:latin typeface="Arial"/>
                <a:ea typeface="Arial"/>
                <a:cs typeface="Arial"/>
                <a:sym typeface="Arial"/>
              </a:rPr>
              <a:t>Via rsh or finger</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p:txBody>
      </p:sp>
      <p:sp>
        <p:nvSpPr>
          <p:cNvPr id="325" name="Google Shape;325;p20:notes"/>
          <p:cNvSpPr txBox="1"/>
          <p:nvPr/>
        </p:nvSpPr>
        <p:spPr>
          <a:xfrm>
            <a:off x="6905520" y="6513480"/>
            <a:ext cx="5283000" cy="3441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latin typeface="Times New Roman"/>
                <a:ea typeface="Times New Roman"/>
                <a:cs typeface="Times New Roman"/>
                <a:sym typeface="Times New Roman"/>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a14132cc04_0_46: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a14132cc04_0_46:notes"/>
          <p:cNvSpPr txBox="1"/>
          <p:nvPr>
            <p:ph idx="1" type="body"/>
          </p:nvPr>
        </p:nvSpPr>
        <p:spPr>
          <a:xfrm>
            <a:off x="777240" y="4777560"/>
            <a:ext cx="6217500" cy="452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32" name="Google Shape;332;ga14132cc04_0_46:notes"/>
          <p:cNvSpPr txBox="1"/>
          <p:nvPr>
            <p:ph idx="12" type="sldNum"/>
          </p:nvPr>
        </p:nvSpPr>
        <p:spPr>
          <a:xfrm>
            <a:off x="4399200" y="9555480"/>
            <a:ext cx="3372900" cy="5025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1:notes"/>
          <p:cNvSpPr/>
          <p:nvPr>
            <p:ph idx="2" type="sldImg"/>
          </p:nvPr>
        </p:nvSpPr>
        <p:spPr>
          <a:xfrm>
            <a:off x="4038480" y="857160"/>
            <a:ext cx="4114440" cy="23140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8" name="Google Shape;338;p21:notes"/>
          <p:cNvSpPr txBox="1"/>
          <p:nvPr>
            <p:ph idx="1" type="body"/>
          </p:nvPr>
        </p:nvSpPr>
        <p:spPr>
          <a:xfrm>
            <a:off x="1219320" y="3300480"/>
            <a:ext cx="9753120" cy="27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2000" strike="noStrike">
                <a:latin typeface="Arial"/>
                <a:ea typeface="Arial"/>
                <a:cs typeface="Arial"/>
                <a:sym typeface="Arial"/>
              </a:rPr>
              <a:t>Via rsh or finger</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p:txBody>
      </p:sp>
      <p:sp>
        <p:nvSpPr>
          <p:cNvPr id="339" name="Google Shape;339;p21:notes"/>
          <p:cNvSpPr txBox="1"/>
          <p:nvPr/>
        </p:nvSpPr>
        <p:spPr>
          <a:xfrm>
            <a:off x="6905520" y="6513480"/>
            <a:ext cx="5283000" cy="3441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latin typeface="Times New Roman"/>
                <a:ea typeface="Times New Roman"/>
                <a:cs typeface="Times New Roman"/>
                <a:sym typeface="Times New Roman"/>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a14132cc04_0_33: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a14132cc04_0_33:notes"/>
          <p:cNvSpPr txBox="1"/>
          <p:nvPr>
            <p:ph idx="1" type="body"/>
          </p:nvPr>
        </p:nvSpPr>
        <p:spPr>
          <a:xfrm>
            <a:off x="777240" y="4777560"/>
            <a:ext cx="6217500" cy="452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6" name="Google Shape;346;ga14132cc04_0_33:notes"/>
          <p:cNvSpPr txBox="1"/>
          <p:nvPr>
            <p:ph idx="12" type="sldNum"/>
          </p:nvPr>
        </p:nvSpPr>
        <p:spPr>
          <a:xfrm>
            <a:off x="4399200" y="9555480"/>
            <a:ext cx="3372900" cy="5025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a14132cc04_0_40: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a14132cc04_0_40:notes"/>
          <p:cNvSpPr txBox="1"/>
          <p:nvPr>
            <p:ph idx="1" type="body"/>
          </p:nvPr>
        </p:nvSpPr>
        <p:spPr>
          <a:xfrm>
            <a:off x="777240" y="4777560"/>
            <a:ext cx="6217500" cy="452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53" name="Google Shape;353;ga14132cc04_0_40:notes"/>
          <p:cNvSpPr txBox="1"/>
          <p:nvPr>
            <p:ph idx="12" type="sldNum"/>
          </p:nvPr>
        </p:nvSpPr>
        <p:spPr>
          <a:xfrm>
            <a:off x="4399200" y="9555480"/>
            <a:ext cx="3372900" cy="5025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2:notes"/>
          <p:cNvSpPr/>
          <p:nvPr>
            <p:ph idx="2" type="sldImg"/>
          </p:nvPr>
        </p:nvSpPr>
        <p:spPr>
          <a:xfrm>
            <a:off x="4038480" y="857160"/>
            <a:ext cx="4114440" cy="23140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9" name="Google Shape;359;p22:notes"/>
          <p:cNvSpPr txBox="1"/>
          <p:nvPr>
            <p:ph idx="1" type="body"/>
          </p:nvPr>
        </p:nvSpPr>
        <p:spPr>
          <a:xfrm>
            <a:off x="1219320" y="3300480"/>
            <a:ext cx="9753120" cy="27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2000" strike="noStrike">
                <a:latin typeface="Arial"/>
                <a:ea typeface="Arial"/>
                <a:cs typeface="Arial"/>
                <a:sym typeface="Arial"/>
              </a:rPr>
              <a:t>Fork() and kill()  : 1) change its PID (to avoid for single process to accumulate excessive amount of CPU time.   2) to keep its running priority (by new PID).  -&gt; did not always work correctly.</a:t>
            </a:r>
            <a:endParaRPr b="0" sz="2000" strike="noStrike">
              <a:latin typeface="Arial"/>
              <a:ea typeface="Arial"/>
              <a:cs typeface="Arial"/>
              <a:sym typeface="Arial"/>
            </a:endParaRPr>
          </a:p>
        </p:txBody>
      </p:sp>
      <p:sp>
        <p:nvSpPr>
          <p:cNvPr id="360" name="Google Shape;360;p22:notes"/>
          <p:cNvSpPr txBox="1"/>
          <p:nvPr/>
        </p:nvSpPr>
        <p:spPr>
          <a:xfrm>
            <a:off x="6905520" y="6513480"/>
            <a:ext cx="5283000" cy="3441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latin typeface="Times New Roman"/>
                <a:ea typeface="Times New Roman"/>
                <a:cs typeface="Times New Roman"/>
                <a:sym typeface="Times New Roman"/>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a14132cc04_0_15: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a14132cc04_0_15:notes"/>
          <p:cNvSpPr txBox="1"/>
          <p:nvPr>
            <p:ph idx="1" type="body"/>
          </p:nvPr>
        </p:nvSpPr>
        <p:spPr>
          <a:xfrm>
            <a:off x="777240" y="4777560"/>
            <a:ext cx="6217500" cy="452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67" name="Google Shape;367;ga14132cc04_0_15:notes"/>
          <p:cNvSpPr txBox="1"/>
          <p:nvPr>
            <p:ph idx="12" type="sldNum"/>
          </p:nvPr>
        </p:nvSpPr>
        <p:spPr>
          <a:xfrm>
            <a:off x="4399200" y="9555480"/>
            <a:ext cx="3372900" cy="5025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a14132cc04_0_21: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a14132cc04_0_21:notes"/>
          <p:cNvSpPr txBox="1"/>
          <p:nvPr>
            <p:ph idx="1" type="body"/>
          </p:nvPr>
        </p:nvSpPr>
        <p:spPr>
          <a:xfrm>
            <a:off x="777240" y="4777560"/>
            <a:ext cx="6217500" cy="452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74" name="Google Shape;374;ga14132cc04_0_21:notes"/>
          <p:cNvSpPr txBox="1"/>
          <p:nvPr>
            <p:ph idx="12" type="sldNum"/>
          </p:nvPr>
        </p:nvSpPr>
        <p:spPr>
          <a:xfrm>
            <a:off x="4399200" y="9555480"/>
            <a:ext cx="3372900" cy="5025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notes"/>
          <p:cNvSpPr/>
          <p:nvPr>
            <p:ph idx="2" type="sldImg"/>
          </p:nvPr>
        </p:nvSpPr>
        <p:spPr>
          <a:xfrm>
            <a:off x="4038480" y="857160"/>
            <a:ext cx="4114440" cy="23140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 name="Google Shape;79;p3:notes"/>
          <p:cNvSpPr txBox="1"/>
          <p:nvPr>
            <p:ph idx="1" type="body"/>
          </p:nvPr>
        </p:nvSpPr>
        <p:spPr>
          <a:xfrm>
            <a:off x="1219320" y="3300480"/>
            <a:ext cx="9753120" cy="27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None/>
            </a:pPr>
            <a:r>
              <a:rPr b="0" lang="en-US" sz="1200" strike="noStrike">
                <a:solidFill>
                  <a:srgbClr val="000000"/>
                </a:solidFill>
                <a:latin typeface="Arial"/>
                <a:ea typeface="Arial"/>
                <a:cs typeface="Arial"/>
                <a:sym typeface="Arial"/>
              </a:rPr>
              <a:t>Stuxnet: the most famous computer worm</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1200" strike="noStrike">
                <a:solidFill>
                  <a:srgbClr val="000000"/>
                </a:solidFill>
                <a:latin typeface="Arial"/>
                <a:ea typeface="Arial"/>
                <a:cs typeface="Arial"/>
                <a:sym typeface="Arial"/>
              </a:rPr>
              <a:t>In July 2010, the first computer worm used as a cyber weapon was discovered by two security researchers after a long string of incidents in Iran. Dubbed “Stuxnet,” this worm appeared to be much more complex than the worms researchers were used to seeing. This attracted the interest of high-profile security specialists around the world, including Liam O’Murchu and Eric Chien of the Security Technology and Response (STAR) team at Symantec. Their extensive research led them to conclude that the worm was being used to attack an Iranian power plant, with the ultimate goal of sabotaging nuclear weapon production. Although the attack ultimately failed, this computer worm is still active on the threat landscape today.</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1200" strike="noStrike">
                <a:solidFill>
                  <a:srgbClr val="000000"/>
                </a:solidFill>
                <a:latin typeface="Arial"/>
                <a:ea typeface="Arial"/>
                <a:cs typeface="Arial"/>
                <a:sym typeface="Arial"/>
              </a:rPr>
              <a:t>Robert Tappan Morris, the malware's author, to become the first person convicted under the Computer Fraud and Abuse Act of 1986.</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1200" strike="noStrike">
                <a:solidFill>
                  <a:srgbClr val="000000"/>
                </a:solidFill>
                <a:latin typeface="Arial"/>
                <a:ea typeface="Arial"/>
                <a:cs typeface="Arial"/>
                <a:sym typeface="Arial"/>
              </a:rPr>
              <a:t>File / data corruption  incl. encrypt files in a ransomware attack</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1200" strike="noStrike">
                <a:solidFill>
                  <a:srgbClr val="000000"/>
                </a:solidFill>
                <a:latin typeface="Arial"/>
                <a:ea typeface="Arial"/>
                <a:cs typeface="Arial"/>
                <a:sym typeface="Arial"/>
              </a:rPr>
              <a:t>Backdoor for zombie (-&gt; botnets)</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1200" strike="noStrike">
                <a:solidFill>
                  <a:srgbClr val="000000"/>
                </a:solidFill>
                <a:latin typeface="Arial"/>
                <a:ea typeface="Arial"/>
                <a:cs typeface="Arial"/>
                <a:sym typeface="Arial"/>
              </a:rPr>
              <a:t>Some worms may install a </a:t>
            </a:r>
            <a:r>
              <a:rPr b="0" lang="en-US" sz="1200" u="sng" strike="noStrike">
                <a:solidFill>
                  <a:srgbClr val="000000"/>
                </a:solidFill>
                <a:latin typeface="Arial"/>
                <a:ea typeface="Arial"/>
                <a:cs typeface="Arial"/>
                <a:sym typeface="Arial"/>
                <a:hlinkClick r:id="rId2">
                  <a:extLst>
                    <a:ext uri="{A12FA001-AC4F-418D-AE19-62706E023703}">
                      <ahyp:hlinkClr val="tx"/>
                    </a:ext>
                  </a:extLst>
                </a:hlinkClick>
              </a:rPr>
              <a:t>backdoor</a:t>
            </a:r>
            <a:r>
              <a:rPr b="0" lang="en-US" sz="1200" strike="noStrike">
                <a:solidFill>
                  <a:srgbClr val="000000"/>
                </a:solidFill>
                <a:latin typeface="Arial"/>
                <a:ea typeface="Arial"/>
                <a:cs typeface="Arial"/>
                <a:sym typeface="Arial"/>
              </a:rPr>
              <a:t>. This allows the computer to be remotely controlled by the worm author as a "</a:t>
            </a:r>
            <a:r>
              <a:rPr b="0" lang="en-US" sz="1200" u="sng" strike="noStrike">
                <a:solidFill>
                  <a:srgbClr val="000000"/>
                </a:solidFill>
                <a:latin typeface="Arial"/>
                <a:ea typeface="Arial"/>
                <a:cs typeface="Arial"/>
                <a:sym typeface="Arial"/>
                <a:hlinkClick r:id="rId3">
                  <a:extLst>
                    <a:ext uri="{A12FA001-AC4F-418D-AE19-62706E023703}">
                      <ahyp:hlinkClr val="tx"/>
                    </a:ext>
                  </a:extLst>
                </a:hlinkClick>
              </a:rPr>
              <a:t>zombie</a:t>
            </a:r>
            <a:r>
              <a:rPr b="0" lang="en-US" sz="1200" strike="noStrike">
                <a:solidFill>
                  <a:srgbClr val="000000"/>
                </a:solidFill>
                <a:latin typeface="Arial"/>
                <a:ea typeface="Arial"/>
                <a:cs typeface="Arial"/>
                <a:sym typeface="Arial"/>
              </a:rPr>
              <a:t>". Networks of such machines are often referred to as </a:t>
            </a:r>
            <a:r>
              <a:rPr b="0" lang="en-US" sz="1200" u="sng" strike="noStrike">
                <a:solidFill>
                  <a:srgbClr val="000000"/>
                </a:solidFill>
                <a:latin typeface="Arial"/>
                <a:ea typeface="Arial"/>
                <a:cs typeface="Arial"/>
                <a:sym typeface="Arial"/>
                <a:hlinkClick r:id="rId4">
                  <a:extLst>
                    <a:ext uri="{A12FA001-AC4F-418D-AE19-62706E023703}">
                      <ahyp:hlinkClr val="tx"/>
                    </a:ext>
                  </a:extLst>
                </a:hlinkClick>
              </a:rPr>
              <a:t>botnets</a:t>
            </a:r>
            <a:r>
              <a:rPr b="0" lang="en-US" sz="1200" strike="noStrike">
                <a:solidFill>
                  <a:srgbClr val="000000"/>
                </a:solidFill>
                <a:latin typeface="Arial"/>
                <a:ea typeface="Arial"/>
                <a:cs typeface="Arial"/>
                <a:sym typeface="Arial"/>
              </a:rPr>
              <a:t> and are very commonly used for a range of malicious purposes, including sending </a:t>
            </a:r>
            <a:r>
              <a:rPr b="0" lang="en-US" sz="1200" u="sng" strike="noStrike">
                <a:solidFill>
                  <a:srgbClr val="000000"/>
                </a:solidFill>
                <a:latin typeface="Arial"/>
                <a:ea typeface="Arial"/>
                <a:cs typeface="Arial"/>
                <a:sym typeface="Arial"/>
                <a:hlinkClick r:id="rId5">
                  <a:extLst>
                    <a:ext uri="{A12FA001-AC4F-418D-AE19-62706E023703}">
                      <ahyp:hlinkClr val="tx"/>
                    </a:ext>
                  </a:extLst>
                </a:hlinkClick>
              </a:rPr>
              <a:t>spam</a:t>
            </a:r>
            <a:r>
              <a:rPr b="0" lang="en-US" sz="1200" strike="noStrike">
                <a:solidFill>
                  <a:srgbClr val="000000"/>
                </a:solidFill>
                <a:latin typeface="Arial"/>
                <a:ea typeface="Arial"/>
                <a:cs typeface="Arial"/>
                <a:sym typeface="Arial"/>
              </a:rPr>
              <a:t> or performing </a:t>
            </a:r>
            <a:r>
              <a:rPr b="0" lang="en-US" sz="1200" u="sng" strike="noStrike">
                <a:solidFill>
                  <a:srgbClr val="000000"/>
                </a:solidFill>
                <a:latin typeface="Arial"/>
                <a:ea typeface="Arial"/>
                <a:cs typeface="Arial"/>
                <a:sym typeface="Arial"/>
                <a:hlinkClick r:id="rId6">
                  <a:extLst>
                    <a:ext uri="{A12FA001-AC4F-418D-AE19-62706E023703}">
                      <ahyp:hlinkClr val="tx"/>
                    </a:ext>
                  </a:extLst>
                </a:hlinkClick>
              </a:rPr>
              <a:t>DoS</a:t>
            </a:r>
            <a:r>
              <a:rPr b="0" lang="en-US" sz="1200" strike="noStrike">
                <a:solidFill>
                  <a:srgbClr val="000000"/>
                </a:solidFill>
                <a:latin typeface="Arial"/>
                <a:ea typeface="Arial"/>
                <a:cs typeface="Arial"/>
                <a:sym typeface="Arial"/>
              </a:rPr>
              <a:t> attacks</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1200" strike="noStrike">
              <a:latin typeface="Arial"/>
              <a:ea typeface="Arial"/>
              <a:cs typeface="Arial"/>
              <a:sym typeface="Arial"/>
            </a:endParaRPr>
          </a:p>
        </p:txBody>
      </p:sp>
      <p:sp>
        <p:nvSpPr>
          <p:cNvPr id="80" name="Google Shape;80;p3:notes"/>
          <p:cNvSpPr txBox="1"/>
          <p:nvPr/>
        </p:nvSpPr>
        <p:spPr>
          <a:xfrm>
            <a:off x="6905520" y="6513480"/>
            <a:ext cx="5283000" cy="3441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latin typeface="Times New Roman"/>
                <a:ea typeface="Times New Roman"/>
                <a:cs typeface="Times New Roman"/>
                <a:sym typeface="Times New Roman"/>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a14132cc04_0_27: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a14132cc04_0_27:notes"/>
          <p:cNvSpPr txBox="1"/>
          <p:nvPr>
            <p:ph idx="1" type="body"/>
          </p:nvPr>
        </p:nvSpPr>
        <p:spPr>
          <a:xfrm>
            <a:off x="777240" y="4777560"/>
            <a:ext cx="6217500" cy="452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81" name="Google Shape;381;ga14132cc04_0_27:notes"/>
          <p:cNvSpPr txBox="1"/>
          <p:nvPr>
            <p:ph idx="12" type="sldNum"/>
          </p:nvPr>
        </p:nvSpPr>
        <p:spPr>
          <a:xfrm>
            <a:off x="4399200" y="9555480"/>
            <a:ext cx="3372900" cy="5025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4038480" y="857160"/>
            <a:ext cx="4114440" cy="23140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 name="Google Shape;86;p4:notes"/>
          <p:cNvSpPr txBox="1"/>
          <p:nvPr>
            <p:ph idx="1" type="body"/>
          </p:nvPr>
        </p:nvSpPr>
        <p:spPr>
          <a:xfrm>
            <a:off x="1219320" y="3300480"/>
            <a:ext cx="9753120" cy="27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None/>
            </a:pPr>
            <a:r>
              <a:rPr b="0" lang="en-US" sz="1200" strike="noStrike">
                <a:solidFill>
                  <a:srgbClr val="000000"/>
                </a:solidFill>
                <a:latin typeface="Arial"/>
                <a:ea typeface="Arial"/>
                <a:cs typeface="Arial"/>
                <a:sym typeface="Arial"/>
              </a:rPr>
              <a:t> It was written by a graduate student at </a:t>
            </a:r>
            <a:r>
              <a:rPr b="0" lang="en-US" sz="1200" u="sng" strike="noStrike">
                <a:solidFill>
                  <a:srgbClr val="000000"/>
                </a:solidFill>
                <a:latin typeface="Arial"/>
                <a:ea typeface="Arial"/>
                <a:cs typeface="Arial"/>
                <a:sym typeface="Arial"/>
                <a:hlinkClick r:id="rId2">
                  <a:extLst>
                    <a:ext uri="{A12FA001-AC4F-418D-AE19-62706E023703}">
                      <ahyp:hlinkClr val="tx"/>
                    </a:ext>
                  </a:extLst>
                </a:hlinkClick>
              </a:rPr>
              <a:t>Cornell University</a:t>
            </a:r>
            <a:r>
              <a:rPr b="0" lang="en-US" sz="1200" strike="noStrike">
                <a:solidFill>
                  <a:srgbClr val="000000"/>
                </a:solidFill>
                <a:latin typeface="Arial"/>
                <a:ea typeface="Arial"/>
                <a:cs typeface="Arial"/>
                <a:sym typeface="Arial"/>
              </a:rPr>
              <a:t>, </a:t>
            </a:r>
            <a:r>
              <a:rPr b="0" lang="en-US" sz="1200" u="sng" strike="noStrike">
                <a:solidFill>
                  <a:srgbClr val="000000"/>
                </a:solidFill>
                <a:latin typeface="Arial"/>
                <a:ea typeface="Arial"/>
                <a:cs typeface="Arial"/>
                <a:sym typeface="Arial"/>
                <a:hlinkClick r:id="rId3">
                  <a:extLst>
                    <a:ext uri="{A12FA001-AC4F-418D-AE19-62706E023703}">
                      <ahyp:hlinkClr val="tx"/>
                    </a:ext>
                  </a:extLst>
                </a:hlinkClick>
              </a:rPr>
              <a:t>Robert Tappan Morris</a:t>
            </a:r>
            <a:r>
              <a:rPr b="0" lang="en-US" sz="1200" strike="noStrike">
                <a:solidFill>
                  <a:srgbClr val="000000"/>
                </a:solidFill>
                <a:latin typeface="Arial"/>
                <a:ea typeface="Arial"/>
                <a:cs typeface="Arial"/>
                <a:sym typeface="Arial"/>
              </a:rPr>
              <a:t>, and launched on November 2, 1988, from the computer systems of the </a:t>
            </a:r>
            <a:r>
              <a:rPr b="0" lang="en-US" sz="1200" u="sng" strike="noStrike">
                <a:solidFill>
                  <a:srgbClr val="000000"/>
                </a:solidFill>
                <a:latin typeface="Arial"/>
                <a:ea typeface="Arial"/>
                <a:cs typeface="Arial"/>
                <a:sym typeface="Arial"/>
                <a:hlinkClick r:id="rId4">
                  <a:extLst>
                    <a:ext uri="{A12FA001-AC4F-418D-AE19-62706E023703}">
                      <ahyp:hlinkClr val="tx"/>
                    </a:ext>
                  </a:extLst>
                </a:hlinkClick>
              </a:rPr>
              <a:t>Massachusetts Institute of Technology</a:t>
            </a:r>
            <a:r>
              <a:rPr b="0" lang="en-US" sz="1200" strike="noStrike">
                <a:solidFill>
                  <a:srgbClr val="000000"/>
                </a:solidFill>
                <a:latin typeface="Arial"/>
                <a:ea typeface="Arial"/>
                <a:cs typeface="Arial"/>
                <a:sym typeface="Arial"/>
              </a:rPr>
              <a:t>.</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1200" strike="noStrike">
                <a:solidFill>
                  <a:srgbClr val="000000"/>
                </a:solidFill>
                <a:latin typeface="Arial"/>
                <a:ea typeface="Arial"/>
                <a:cs typeface="Arial"/>
                <a:sym typeface="Arial"/>
              </a:rPr>
              <a:t>Stuxnet: the most famous computer worm</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1200" strike="noStrike">
                <a:solidFill>
                  <a:srgbClr val="000000"/>
                </a:solidFill>
                <a:latin typeface="Arial"/>
                <a:ea typeface="Arial"/>
                <a:cs typeface="Arial"/>
                <a:sym typeface="Arial"/>
              </a:rPr>
              <a:t>In July 2010, the first computer worm used as a cyber weapon was discovered by two security researchers after a long string of incidents in Iran. Dubbed “Stuxnet,” this worm appeared to be much more complex than the worms researchers were used to seeing. This attracted the interest of high-profile security specialists around the world, including Liam O’Murchu and Eric Chien of the Security Technology and Response (STAR) team at Symantec. Their extensive research led them to conclude that the worm was being used to attack an Iranian power plant, with the ultimate goal of sabotaging nuclear weapon production. Although the attack ultimately failed, this computer worm is still active on the threat landscape today.</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1200" strike="noStrike">
                <a:solidFill>
                  <a:srgbClr val="000000"/>
                </a:solidFill>
                <a:latin typeface="Arial"/>
                <a:ea typeface="Arial"/>
                <a:cs typeface="Arial"/>
                <a:sym typeface="Arial"/>
              </a:rPr>
              <a:t>Robert Tappan Morris, the malware's author, to become the first person convicted under the Computer Fraud and Abuse Act of 1986.</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1200" strike="noStrike">
                <a:solidFill>
                  <a:srgbClr val="000000"/>
                </a:solidFill>
                <a:latin typeface="Arial"/>
                <a:ea typeface="Arial"/>
                <a:cs typeface="Arial"/>
                <a:sym typeface="Arial"/>
              </a:rPr>
              <a:t>File / data corruption  incl. encrypt files in a ransomware attack</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1200" strike="noStrike">
                <a:solidFill>
                  <a:srgbClr val="000000"/>
                </a:solidFill>
                <a:latin typeface="Arial"/>
                <a:ea typeface="Arial"/>
                <a:cs typeface="Arial"/>
                <a:sym typeface="Arial"/>
              </a:rPr>
              <a:t>Backdoor for zombie (-&gt; botnets)</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1200" strike="noStrike">
                <a:solidFill>
                  <a:srgbClr val="000000"/>
                </a:solidFill>
                <a:latin typeface="Arial"/>
                <a:ea typeface="Arial"/>
                <a:cs typeface="Arial"/>
                <a:sym typeface="Arial"/>
              </a:rPr>
              <a:t>Some worms may install a </a:t>
            </a:r>
            <a:r>
              <a:rPr b="0" lang="en-US" sz="1200" u="sng" strike="noStrike">
                <a:solidFill>
                  <a:srgbClr val="000000"/>
                </a:solidFill>
                <a:latin typeface="Arial"/>
                <a:ea typeface="Arial"/>
                <a:cs typeface="Arial"/>
                <a:sym typeface="Arial"/>
                <a:hlinkClick r:id="rId5">
                  <a:extLst>
                    <a:ext uri="{A12FA001-AC4F-418D-AE19-62706E023703}">
                      <ahyp:hlinkClr val="tx"/>
                    </a:ext>
                  </a:extLst>
                </a:hlinkClick>
              </a:rPr>
              <a:t>backdoor</a:t>
            </a:r>
            <a:r>
              <a:rPr b="0" lang="en-US" sz="1200" strike="noStrike">
                <a:solidFill>
                  <a:srgbClr val="000000"/>
                </a:solidFill>
                <a:latin typeface="Arial"/>
                <a:ea typeface="Arial"/>
                <a:cs typeface="Arial"/>
                <a:sym typeface="Arial"/>
              </a:rPr>
              <a:t>. This allows the computer to be remotely controlled by the worm author as a "</a:t>
            </a:r>
            <a:r>
              <a:rPr b="0" lang="en-US" sz="1200" u="sng" strike="noStrike">
                <a:solidFill>
                  <a:srgbClr val="000000"/>
                </a:solidFill>
                <a:latin typeface="Arial"/>
                <a:ea typeface="Arial"/>
                <a:cs typeface="Arial"/>
                <a:sym typeface="Arial"/>
                <a:hlinkClick r:id="rId6">
                  <a:extLst>
                    <a:ext uri="{A12FA001-AC4F-418D-AE19-62706E023703}">
                      <ahyp:hlinkClr val="tx"/>
                    </a:ext>
                  </a:extLst>
                </a:hlinkClick>
              </a:rPr>
              <a:t>zombie</a:t>
            </a:r>
            <a:r>
              <a:rPr b="0" lang="en-US" sz="1200" strike="noStrike">
                <a:solidFill>
                  <a:srgbClr val="000000"/>
                </a:solidFill>
                <a:latin typeface="Arial"/>
                <a:ea typeface="Arial"/>
                <a:cs typeface="Arial"/>
                <a:sym typeface="Arial"/>
              </a:rPr>
              <a:t>". Networks of such machines are often referred to as </a:t>
            </a:r>
            <a:r>
              <a:rPr b="0" lang="en-US" sz="1200" u="sng" strike="noStrike">
                <a:solidFill>
                  <a:srgbClr val="000000"/>
                </a:solidFill>
                <a:latin typeface="Arial"/>
                <a:ea typeface="Arial"/>
                <a:cs typeface="Arial"/>
                <a:sym typeface="Arial"/>
                <a:hlinkClick r:id="rId7">
                  <a:extLst>
                    <a:ext uri="{A12FA001-AC4F-418D-AE19-62706E023703}">
                      <ahyp:hlinkClr val="tx"/>
                    </a:ext>
                  </a:extLst>
                </a:hlinkClick>
              </a:rPr>
              <a:t>botnets</a:t>
            </a:r>
            <a:r>
              <a:rPr b="0" lang="en-US" sz="1200" strike="noStrike">
                <a:solidFill>
                  <a:srgbClr val="000000"/>
                </a:solidFill>
                <a:latin typeface="Arial"/>
                <a:ea typeface="Arial"/>
                <a:cs typeface="Arial"/>
                <a:sym typeface="Arial"/>
              </a:rPr>
              <a:t> and are very commonly used for a range of malicious purposes, including sending </a:t>
            </a:r>
            <a:r>
              <a:rPr b="0" lang="en-US" sz="1200" u="sng" strike="noStrike">
                <a:solidFill>
                  <a:srgbClr val="000000"/>
                </a:solidFill>
                <a:latin typeface="Arial"/>
                <a:ea typeface="Arial"/>
                <a:cs typeface="Arial"/>
                <a:sym typeface="Arial"/>
                <a:hlinkClick r:id="rId8">
                  <a:extLst>
                    <a:ext uri="{A12FA001-AC4F-418D-AE19-62706E023703}">
                      <ahyp:hlinkClr val="tx"/>
                    </a:ext>
                  </a:extLst>
                </a:hlinkClick>
              </a:rPr>
              <a:t>spam</a:t>
            </a:r>
            <a:r>
              <a:rPr b="0" lang="en-US" sz="1200" strike="noStrike">
                <a:solidFill>
                  <a:srgbClr val="000000"/>
                </a:solidFill>
                <a:latin typeface="Arial"/>
                <a:ea typeface="Arial"/>
                <a:cs typeface="Arial"/>
                <a:sym typeface="Arial"/>
              </a:rPr>
              <a:t> or performing </a:t>
            </a:r>
            <a:r>
              <a:rPr b="0" lang="en-US" sz="1200" u="sng" strike="noStrike">
                <a:solidFill>
                  <a:srgbClr val="000000"/>
                </a:solidFill>
                <a:latin typeface="Arial"/>
                <a:ea typeface="Arial"/>
                <a:cs typeface="Arial"/>
                <a:sym typeface="Arial"/>
                <a:hlinkClick r:id="rId9">
                  <a:extLst>
                    <a:ext uri="{A12FA001-AC4F-418D-AE19-62706E023703}">
                      <ahyp:hlinkClr val="tx"/>
                    </a:ext>
                  </a:extLst>
                </a:hlinkClick>
              </a:rPr>
              <a:t>DoS</a:t>
            </a:r>
            <a:r>
              <a:rPr b="0" lang="en-US" sz="1200" strike="noStrike">
                <a:solidFill>
                  <a:srgbClr val="000000"/>
                </a:solidFill>
                <a:latin typeface="Arial"/>
                <a:ea typeface="Arial"/>
                <a:cs typeface="Arial"/>
                <a:sym typeface="Arial"/>
              </a:rPr>
              <a:t> attacks</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1200" strike="noStrike">
              <a:latin typeface="Arial"/>
              <a:ea typeface="Arial"/>
              <a:cs typeface="Arial"/>
              <a:sym typeface="Arial"/>
            </a:endParaRPr>
          </a:p>
        </p:txBody>
      </p:sp>
      <p:sp>
        <p:nvSpPr>
          <p:cNvPr id="87" name="Google Shape;87;p4:notes"/>
          <p:cNvSpPr txBox="1"/>
          <p:nvPr/>
        </p:nvSpPr>
        <p:spPr>
          <a:xfrm>
            <a:off x="6905520" y="6513480"/>
            <a:ext cx="5283000" cy="3441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latin typeface="Times New Roman"/>
                <a:ea typeface="Times New Roman"/>
                <a:cs typeface="Times New Roman"/>
                <a:sym typeface="Times New Roman"/>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1" name="Google Shape;101;p5: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p:nvPr>
            <p:ph idx="2" type="sldImg"/>
          </p:nvPr>
        </p:nvSpPr>
        <p:spPr>
          <a:xfrm>
            <a:off x="4038480" y="857160"/>
            <a:ext cx="4114440" cy="23140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 name="Google Shape;107;p6:notes"/>
          <p:cNvSpPr txBox="1"/>
          <p:nvPr>
            <p:ph idx="1" type="body"/>
          </p:nvPr>
        </p:nvSpPr>
        <p:spPr>
          <a:xfrm>
            <a:off x="1219320" y="3300480"/>
            <a:ext cx="9753120" cy="27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rPr b="0" lang="en-US" sz="2000" strike="noStrike">
                <a:latin typeface="Arial"/>
                <a:ea typeface="Arial"/>
                <a:cs typeface="Arial"/>
                <a:sym typeface="Arial"/>
              </a:rPr>
              <a:t>Fingerd : information such as the full name or login name of a user, whether or not a user is currently logged in, and possibly other information about the person such as telephone numbers where he or she can be reached.</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p:txBody>
      </p:sp>
      <p:sp>
        <p:nvSpPr>
          <p:cNvPr id="108" name="Google Shape;108;p6:notes"/>
          <p:cNvSpPr txBox="1"/>
          <p:nvPr/>
        </p:nvSpPr>
        <p:spPr>
          <a:xfrm>
            <a:off x="6905520" y="6513480"/>
            <a:ext cx="5283000" cy="3441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latin typeface="Times New Roman"/>
                <a:ea typeface="Times New Roman"/>
                <a:cs typeface="Times New Roman"/>
                <a:sym typeface="Times New Roman"/>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p:nvPr>
            <p:ph idx="2" type="sldImg"/>
          </p:nvPr>
        </p:nvSpPr>
        <p:spPr>
          <a:xfrm>
            <a:off x="4038480" y="857160"/>
            <a:ext cx="4114440" cy="23140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7:notes"/>
          <p:cNvSpPr txBox="1"/>
          <p:nvPr>
            <p:ph idx="1" type="body"/>
          </p:nvPr>
        </p:nvSpPr>
        <p:spPr>
          <a:xfrm>
            <a:off x="1219320" y="3300480"/>
            <a:ext cx="9753120" cy="27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None/>
            </a:pPr>
            <a:r>
              <a:t/>
            </a:r>
            <a:endParaRPr b="0" sz="2000" strike="noStrike">
              <a:latin typeface="Arial"/>
              <a:ea typeface="Arial"/>
              <a:cs typeface="Arial"/>
              <a:sym typeface="Arial"/>
            </a:endParaRPr>
          </a:p>
          <a:p>
            <a:pPr indent="-216000" lvl="0" marL="216000" rtl="0" algn="l">
              <a:lnSpc>
                <a:spcPct val="100000"/>
              </a:lnSpc>
              <a:spcBef>
                <a:spcPts val="0"/>
              </a:spcBef>
              <a:spcAft>
                <a:spcPts val="0"/>
              </a:spcAft>
              <a:buNone/>
            </a:pPr>
            <a:r>
              <a:rPr b="1" lang="en-US" sz="1200" strike="noStrike">
                <a:solidFill>
                  <a:srgbClr val="000000"/>
                </a:solidFill>
                <a:latin typeface="Arial"/>
                <a:ea typeface="Arial"/>
                <a:cs typeface="Arial"/>
                <a:sym typeface="Arial"/>
              </a:rPr>
              <a:t>Sendmail</a:t>
            </a:r>
            <a:r>
              <a:rPr b="0" lang="en-US" sz="1200" strike="noStrike">
                <a:solidFill>
                  <a:srgbClr val="000000"/>
                </a:solidFill>
                <a:latin typeface="Arial"/>
                <a:ea typeface="Arial"/>
                <a:cs typeface="Arial"/>
                <a:sym typeface="Arial"/>
              </a:rPr>
              <a:t> is a general purpose </a:t>
            </a:r>
            <a:r>
              <a:rPr b="0" lang="en-US" sz="1200" u="sng" strike="noStrike">
                <a:solidFill>
                  <a:srgbClr val="000000"/>
                </a:solidFill>
                <a:latin typeface="Arial"/>
                <a:ea typeface="Arial"/>
                <a:cs typeface="Arial"/>
                <a:sym typeface="Arial"/>
                <a:hlinkClick r:id="rId2">
                  <a:extLst>
                    <a:ext uri="{A12FA001-AC4F-418D-AE19-62706E023703}">
                      <ahyp:hlinkClr val="tx"/>
                    </a:ext>
                  </a:extLst>
                </a:hlinkClick>
              </a:rPr>
              <a:t>internetwork</a:t>
            </a:r>
            <a:r>
              <a:rPr b="0" lang="en-US" sz="1200" strike="noStrike">
                <a:solidFill>
                  <a:srgbClr val="000000"/>
                </a:solidFill>
                <a:latin typeface="Arial"/>
                <a:ea typeface="Arial"/>
                <a:cs typeface="Arial"/>
                <a:sym typeface="Arial"/>
              </a:rPr>
              <a:t> </a:t>
            </a:r>
            <a:r>
              <a:rPr b="0" lang="en-US" sz="1200" u="sng" strike="noStrike">
                <a:solidFill>
                  <a:srgbClr val="000000"/>
                </a:solidFill>
                <a:latin typeface="Arial"/>
                <a:ea typeface="Arial"/>
                <a:cs typeface="Arial"/>
                <a:sym typeface="Arial"/>
                <a:hlinkClick r:id="rId3">
                  <a:extLst>
                    <a:ext uri="{A12FA001-AC4F-418D-AE19-62706E023703}">
                      <ahyp:hlinkClr val="tx"/>
                    </a:ext>
                  </a:extLst>
                </a:hlinkClick>
              </a:rPr>
              <a:t>email</a:t>
            </a:r>
            <a:r>
              <a:rPr b="0" lang="en-US" sz="1200" strike="noStrike">
                <a:solidFill>
                  <a:srgbClr val="000000"/>
                </a:solidFill>
                <a:latin typeface="Arial"/>
                <a:ea typeface="Arial"/>
                <a:cs typeface="Arial"/>
                <a:sym typeface="Arial"/>
              </a:rPr>
              <a:t> routing facility that supports many kinds of mail-transfer and delivery methods, including the </a:t>
            </a:r>
            <a:r>
              <a:rPr b="0" lang="en-US" sz="1200" u="sng" strike="noStrike">
                <a:solidFill>
                  <a:srgbClr val="000000"/>
                </a:solidFill>
                <a:latin typeface="Arial"/>
                <a:ea typeface="Arial"/>
                <a:cs typeface="Arial"/>
                <a:sym typeface="Arial"/>
                <a:hlinkClick r:id="rId4">
                  <a:extLst>
                    <a:ext uri="{A12FA001-AC4F-418D-AE19-62706E023703}">
                      <ahyp:hlinkClr val="tx"/>
                    </a:ext>
                  </a:extLst>
                </a:hlinkClick>
              </a:rPr>
              <a:t>Simple Mail Transfer Protocol</a:t>
            </a:r>
            <a:r>
              <a:rPr b="0" lang="en-US" sz="1200" strike="noStrike">
                <a:solidFill>
                  <a:srgbClr val="000000"/>
                </a:solidFill>
                <a:latin typeface="Arial"/>
                <a:ea typeface="Arial"/>
                <a:cs typeface="Arial"/>
                <a:sym typeface="Arial"/>
              </a:rPr>
              <a:t> (SMTP) used for email transport over the </a:t>
            </a:r>
            <a:r>
              <a:rPr b="0" lang="en-US" sz="1200" u="sng" strike="noStrike">
                <a:solidFill>
                  <a:srgbClr val="000000"/>
                </a:solidFill>
                <a:latin typeface="Arial"/>
                <a:ea typeface="Arial"/>
                <a:cs typeface="Arial"/>
                <a:sym typeface="Arial"/>
                <a:hlinkClick r:id="rId5">
                  <a:extLst>
                    <a:ext uri="{A12FA001-AC4F-418D-AE19-62706E023703}">
                      <ahyp:hlinkClr val="tx"/>
                    </a:ext>
                  </a:extLst>
                </a:hlinkClick>
              </a:rPr>
              <a:t>Internet</a:t>
            </a:r>
            <a:r>
              <a:rPr b="0" lang="en-US" sz="1200" strike="noStrike">
                <a:solidFill>
                  <a:srgbClr val="000000"/>
                </a:solidFill>
                <a:latin typeface="Arial"/>
                <a:ea typeface="Arial"/>
                <a:cs typeface="Arial"/>
                <a:sym typeface="Arial"/>
              </a:rPr>
              <a:t>.</a:t>
            </a:r>
            <a:endParaRPr b="0" sz="12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1200" strike="noStrike">
              <a:latin typeface="Arial"/>
              <a:ea typeface="Arial"/>
              <a:cs typeface="Arial"/>
              <a:sym typeface="Arial"/>
            </a:endParaRPr>
          </a:p>
        </p:txBody>
      </p:sp>
      <p:sp>
        <p:nvSpPr>
          <p:cNvPr id="119" name="Google Shape;119;p7:notes"/>
          <p:cNvSpPr txBox="1"/>
          <p:nvPr/>
        </p:nvSpPr>
        <p:spPr>
          <a:xfrm>
            <a:off x="6905520" y="6513480"/>
            <a:ext cx="5283000" cy="3441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latin typeface="Times New Roman"/>
                <a:ea typeface="Times New Roman"/>
                <a:cs typeface="Times New Roman"/>
                <a:sym typeface="Times New Roman"/>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9" name="Google Shape;139;p8: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777240" y="4777560"/>
            <a:ext cx="6217560" cy="452592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4" name="Google Shape;154;p9: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6"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6" name="Shape 46"/>
        <p:cNvGrpSpPr/>
        <p:nvPr/>
      </p:nvGrpSpPr>
      <p:grpSpPr>
        <a:xfrm>
          <a:off x="0" y="0"/>
          <a:ext cx="0" cy="0"/>
          <a:chOff x="0" y="0"/>
          <a:chExt cx="0" cy="0"/>
        </a:xfrm>
      </p:grpSpPr>
      <p:sp>
        <p:nvSpPr>
          <p:cNvPr id="47" name="Google Shape;47;p33"/>
          <p:cNvSpPr txBox="1"/>
          <p:nvPr>
            <p:ph type="title"/>
          </p:nvPr>
        </p:nvSpPr>
        <p:spPr>
          <a:xfrm>
            <a:off x="1334880" y="1071720"/>
            <a:ext cx="9522000" cy="588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 type="body"/>
          </p:nvPr>
        </p:nvSpPr>
        <p:spPr>
          <a:xfrm>
            <a:off x="3180960" y="1420920"/>
            <a:ext cx="617364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33"/>
          <p:cNvSpPr txBox="1"/>
          <p:nvPr>
            <p:ph idx="2" type="body"/>
          </p:nvPr>
        </p:nvSpPr>
        <p:spPr>
          <a:xfrm>
            <a:off x="3180960" y="2662200"/>
            <a:ext cx="617364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50" name="Shape 50"/>
        <p:cNvGrpSpPr/>
        <p:nvPr/>
      </p:nvGrpSpPr>
      <p:grpSpPr>
        <a:xfrm>
          <a:off x="0" y="0"/>
          <a:ext cx="0" cy="0"/>
          <a:chOff x="0" y="0"/>
          <a:chExt cx="0" cy="0"/>
        </a:xfrm>
      </p:grpSpPr>
      <p:sp>
        <p:nvSpPr>
          <p:cNvPr id="51" name="Google Shape;51;p34"/>
          <p:cNvSpPr txBox="1"/>
          <p:nvPr>
            <p:ph type="title"/>
          </p:nvPr>
        </p:nvSpPr>
        <p:spPr>
          <a:xfrm>
            <a:off x="1334880" y="1071720"/>
            <a:ext cx="9522000" cy="588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 type="body"/>
          </p:nvPr>
        </p:nvSpPr>
        <p:spPr>
          <a:xfrm>
            <a:off x="3180960" y="1420920"/>
            <a:ext cx="301248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34"/>
          <p:cNvSpPr txBox="1"/>
          <p:nvPr>
            <p:ph idx="2" type="body"/>
          </p:nvPr>
        </p:nvSpPr>
        <p:spPr>
          <a:xfrm>
            <a:off x="6344280" y="1420920"/>
            <a:ext cx="301248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34"/>
          <p:cNvSpPr txBox="1"/>
          <p:nvPr>
            <p:ph idx="3" type="body"/>
          </p:nvPr>
        </p:nvSpPr>
        <p:spPr>
          <a:xfrm>
            <a:off x="3180960" y="2662200"/>
            <a:ext cx="301248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34"/>
          <p:cNvSpPr txBox="1"/>
          <p:nvPr>
            <p:ph idx="4" type="body"/>
          </p:nvPr>
        </p:nvSpPr>
        <p:spPr>
          <a:xfrm>
            <a:off x="6344280" y="2662200"/>
            <a:ext cx="301248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6" name="Shape 56"/>
        <p:cNvGrpSpPr/>
        <p:nvPr/>
      </p:nvGrpSpPr>
      <p:grpSpPr>
        <a:xfrm>
          <a:off x="0" y="0"/>
          <a:ext cx="0" cy="0"/>
          <a:chOff x="0" y="0"/>
          <a:chExt cx="0" cy="0"/>
        </a:xfrm>
      </p:grpSpPr>
      <p:sp>
        <p:nvSpPr>
          <p:cNvPr id="57" name="Google Shape;57;p35"/>
          <p:cNvSpPr txBox="1"/>
          <p:nvPr>
            <p:ph type="title"/>
          </p:nvPr>
        </p:nvSpPr>
        <p:spPr>
          <a:xfrm>
            <a:off x="1334880" y="1071720"/>
            <a:ext cx="9522000" cy="588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5"/>
          <p:cNvSpPr txBox="1"/>
          <p:nvPr>
            <p:ph idx="1" type="body"/>
          </p:nvPr>
        </p:nvSpPr>
        <p:spPr>
          <a:xfrm>
            <a:off x="3180960" y="1420920"/>
            <a:ext cx="198756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35"/>
          <p:cNvSpPr txBox="1"/>
          <p:nvPr>
            <p:ph idx="2" type="body"/>
          </p:nvPr>
        </p:nvSpPr>
        <p:spPr>
          <a:xfrm>
            <a:off x="5268240" y="1420920"/>
            <a:ext cx="198756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35"/>
          <p:cNvSpPr txBox="1"/>
          <p:nvPr>
            <p:ph idx="3" type="body"/>
          </p:nvPr>
        </p:nvSpPr>
        <p:spPr>
          <a:xfrm>
            <a:off x="7355520" y="1420920"/>
            <a:ext cx="198756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35"/>
          <p:cNvSpPr txBox="1"/>
          <p:nvPr>
            <p:ph idx="4" type="body"/>
          </p:nvPr>
        </p:nvSpPr>
        <p:spPr>
          <a:xfrm>
            <a:off x="3180960" y="2662200"/>
            <a:ext cx="198756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35"/>
          <p:cNvSpPr txBox="1"/>
          <p:nvPr>
            <p:ph idx="5" type="body"/>
          </p:nvPr>
        </p:nvSpPr>
        <p:spPr>
          <a:xfrm>
            <a:off x="5268240" y="2662200"/>
            <a:ext cx="198756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3" name="Google Shape;63;p35"/>
          <p:cNvSpPr txBox="1"/>
          <p:nvPr>
            <p:ph idx="6" type="body"/>
          </p:nvPr>
        </p:nvSpPr>
        <p:spPr>
          <a:xfrm>
            <a:off x="7355520" y="2662200"/>
            <a:ext cx="198756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7" name="Shape 17"/>
        <p:cNvGrpSpPr/>
        <p:nvPr/>
      </p:nvGrpSpPr>
      <p:grpSpPr>
        <a:xfrm>
          <a:off x="0" y="0"/>
          <a:ext cx="0" cy="0"/>
          <a:chOff x="0" y="0"/>
          <a:chExt cx="0" cy="0"/>
        </a:xfrm>
      </p:grpSpPr>
      <p:sp>
        <p:nvSpPr>
          <p:cNvPr id="18" name="Google Shape;18;p25"/>
          <p:cNvSpPr txBox="1"/>
          <p:nvPr>
            <p:ph type="title"/>
          </p:nvPr>
        </p:nvSpPr>
        <p:spPr>
          <a:xfrm>
            <a:off x="1334880" y="1071720"/>
            <a:ext cx="9522000" cy="588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5"/>
          <p:cNvSpPr txBox="1"/>
          <p:nvPr>
            <p:ph idx="1" type="subTitle"/>
          </p:nvPr>
        </p:nvSpPr>
        <p:spPr>
          <a:xfrm>
            <a:off x="3180960" y="1420920"/>
            <a:ext cx="6173640" cy="2376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0" name="Shape 20"/>
        <p:cNvGrpSpPr/>
        <p:nvPr/>
      </p:nvGrpSpPr>
      <p:grpSpPr>
        <a:xfrm>
          <a:off x="0" y="0"/>
          <a:ext cx="0" cy="0"/>
          <a:chOff x="0" y="0"/>
          <a:chExt cx="0" cy="0"/>
        </a:xfrm>
      </p:grpSpPr>
      <p:sp>
        <p:nvSpPr>
          <p:cNvPr id="21" name="Google Shape;21;p26"/>
          <p:cNvSpPr txBox="1"/>
          <p:nvPr>
            <p:ph type="title"/>
          </p:nvPr>
        </p:nvSpPr>
        <p:spPr>
          <a:xfrm>
            <a:off x="1334880" y="1071720"/>
            <a:ext cx="9522000" cy="588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6"/>
          <p:cNvSpPr txBox="1"/>
          <p:nvPr>
            <p:ph idx="1" type="body"/>
          </p:nvPr>
        </p:nvSpPr>
        <p:spPr>
          <a:xfrm>
            <a:off x="3180960" y="1420920"/>
            <a:ext cx="6173640" cy="2376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3" name="Shape 23"/>
        <p:cNvGrpSpPr/>
        <p:nvPr/>
      </p:nvGrpSpPr>
      <p:grpSpPr>
        <a:xfrm>
          <a:off x="0" y="0"/>
          <a:ext cx="0" cy="0"/>
          <a:chOff x="0" y="0"/>
          <a:chExt cx="0" cy="0"/>
        </a:xfrm>
      </p:grpSpPr>
      <p:sp>
        <p:nvSpPr>
          <p:cNvPr id="24" name="Google Shape;24;p27"/>
          <p:cNvSpPr txBox="1"/>
          <p:nvPr>
            <p:ph type="title"/>
          </p:nvPr>
        </p:nvSpPr>
        <p:spPr>
          <a:xfrm>
            <a:off x="1334880" y="1071720"/>
            <a:ext cx="9522000" cy="588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 type="body"/>
          </p:nvPr>
        </p:nvSpPr>
        <p:spPr>
          <a:xfrm>
            <a:off x="3180960" y="1420920"/>
            <a:ext cx="3012480" cy="2376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 name="Google Shape;26;p27"/>
          <p:cNvSpPr txBox="1"/>
          <p:nvPr>
            <p:ph idx="2" type="body"/>
          </p:nvPr>
        </p:nvSpPr>
        <p:spPr>
          <a:xfrm>
            <a:off x="6344280" y="1420920"/>
            <a:ext cx="3012480" cy="2376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8"/>
          <p:cNvSpPr txBox="1"/>
          <p:nvPr>
            <p:ph type="title"/>
          </p:nvPr>
        </p:nvSpPr>
        <p:spPr>
          <a:xfrm>
            <a:off x="1334880" y="1071720"/>
            <a:ext cx="9522000" cy="588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9" name="Shape 29"/>
        <p:cNvGrpSpPr/>
        <p:nvPr/>
      </p:nvGrpSpPr>
      <p:grpSpPr>
        <a:xfrm>
          <a:off x="0" y="0"/>
          <a:ext cx="0" cy="0"/>
          <a:chOff x="0" y="0"/>
          <a:chExt cx="0" cy="0"/>
        </a:xfrm>
      </p:grpSpPr>
      <p:sp>
        <p:nvSpPr>
          <p:cNvPr id="30" name="Google Shape;30;p29"/>
          <p:cNvSpPr txBox="1"/>
          <p:nvPr>
            <p:ph idx="1" type="subTitle"/>
          </p:nvPr>
        </p:nvSpPr>
        <p:spPr>
          <a:xfrm>
            <a:off x="1334880" y="1071720"/>
            <a:ext cx="9522000" cy="2731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1" name="Shape 31"/>
        <p:cNvGrpSpPr/>
        <p:nvPr/>
      </p:nvGrpSpPr>
      <p:grpSpPr>
        <a:xfrm>
          <a:off x="0" y="0"/>
          <a:ext cx="0" cy="0"/>
          <a:chOff x="0" y="0"/>
          <a:chExt cx="0" cy="0"/>
        </a:xfrm>
      </p:grpSpPr>
      <p:sp>
        <p:nvSpPr>
          <p:cNvPr id="32" name="Google Shape;32;p30"/>
          <p:cNvSpPr txBox="1"/>
          <p:nvPr>
            <p:ph type="title"/>
          </p:nvPr>
        </p:nvSpPr>
        <p:spPr>
          <a:xfrm>
            <a:off x="1334880" y="1071720"/>
            <a:ext cx="9522000" cy="588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0"/>
          <p:cNvSpPr txBox="1"/>
          <p:nvPr>
            <p:ph idx="1" type="body"/>
          </p:nvPr>
        </p:nvSpPr>
        <p:spPr>
          <a:xfrm>
            <a:off x="3180960" y="1420920"/>
            <a:ext cx="301248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30"/>
          <p:cNvSpPr txBox="1"/>
          <p:nvPr>
            <p:ph idx="2" type="body"/>
          </p:nvPr>
        </p:nvSpPr>
        <p:spPr>
          <a:xfrm>
            <a:off x="6344280" y="1420920"/>
            <a:ext cx="3012480" cy="2376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30"/>
          <p:cNvSpPr txBox="1"/>
          <p:nvPr>
            <p:ph idx="3" type="body"/>
          </p:nvPr>
        </p:nvSpPr>
        <p:spPr>
          <a:xfrm>
            <a:off x="3180960" y="2662200"/>
            <a:ext cx="301248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6" name="Shape 36"/>
        <p:cNvGrpSpPr/>
        <p:nvPr/>
      </p:nvGrpSpPr>
      <p:grpSpPr>
        <a:xfrm>
          <a:off x="0" y="0"/>
          <a:ext cx="0" cy="0"/>
          <a:chOff x="0" y="0"/>
          <a:chExt cx="0" cy="0"/>
        </a:xfrm>
      </p:grpSpPr>
      <p:sp>
        <p:nvSpPr>
          <p:cNvPr id="37" name="Google Shape;37;p31"/>
          <p:cNvSpPr txBox="1"/>
          <p:nvPr>
            <p:ph type="title"/>
          </p:nvPr>
        </p:nvSpPr>
        <p:spPr>
          <a:xfrm>
            <a:off x="1334880" y="1071720"/>
            <a:ext cx="9522000" cy="588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1"/>
          <p:cNvSpPr txBox="1"/>
          <p:nvPr>
            <p:ph idx="1" type="body"/>
          </p:nvPr>
        </p:nvSpPr>
        <p:spPr>
          <a:xfrm>
            <a:off x="3180960" y="1420920"/>
            <a:ext cx="3012480" cy="2376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31"/>
          <p:cNvSpPr txBox="1"/>
          <p:nvPr>
            <p:ph idx="2" type="body"/>
          </p:nvPr>
        </p:nvSpPr>
        <p:spPr>
          <a:xfrm>
            <a:off x="6344280" y="1420920"/>
            <a:ext cx="301248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31"/>
          <p:cNvSpPr txBox="1"/>
          <p:nvPr>
            <p:ph idx="3" type="body"/>
          </p:nvPr>
        </p:nvSpPr>
        <p:spPr>
          <a:xfrm>
            <a:off x="6344280" y="2662200"/>
            <a:ext cx="301248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1" name="Shape 41"/>
        <p:cNvGrpSpPr/>
        <p:nvPr/>
      </p:nvGrpSpPr>
      <p:grpSpPr>
        <a:xfrm>
          <a:off x="0" y="0"/>
          <a:ext cx="0" cy="0"/>
          <a:chOff x="0" y="0"/>
          <a:chExt cx="0" cy="0"/>
        </a:xfrm>
      </p:grpSpPr>
      <p:sp>
        <p:nvSpPr>
          <p:cNvPr id="42" name="Google Shape;42;p32"/>
          <p:cNvSpPr txBox="1"/>
          <p:nvPr>
            <p:ph type="title"/>
          </p:nvPr>
        </p:nvSpPr>
        <p:spPr>
          <a:xfrm>
            <a:off x="1334880" y="1071720"/>
            <a:ext cx="9522000" cy="588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2"/>
          <p:cNvSpPr txBox="1"/>
          <p:nvPr>
            <p:ph idx="1" type="body"/>
          </p:nvPr>
        </p:nvSpPr>
        <p:spPr>
          <a:xfrm>
            <a:off x="3180960" y="1420920"/>
            <a:ext cx="301248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32"/>
          <p:cNvSpPr txBox="1"/>
          <p:nvPr>
            <p:ph idx="2" type="body"/>
          </p:nvPr>
        </p:nvSpPr>
        <p:spPr>
          <a:xfrm>
            <a:off x="6344280" y="1420920"/>
            <a:ext cx="301248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32"/>
          <p:cNvSpPr txBox="1"/>
          <p:nvPr>
            <p:ph idx="3" type="body"/>
          </p:nvPr>
        </p:nvSpPr>
        <p:spPr>
          <a:xfrm>
            <a:off x="3180960" y="2662200"/>
            <a:ext cx="6173640" cy="1133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23"/>
          <p:cNvSpPr/>
          <p:nvPr/>
        </p:nvSpPr>
        <p:spPr>
          <a:xfrm>
            <a:off x="0" y="0"/>
            <a:ext cx="456840" cy="6857640"/>
          </a:xfrm>
          <a:custGeom>
            <a:rect b="b" l="l" r="r" t="t"/>
            <a:pathLst>
              <a:path extrusionOk="0" h="6858000" w="457200">
                <a:moveTo>
                  <a:pt x="457199" y="6857986"/>
                </a:moveTo>
                <a:lnTo>
                  <a:pt x="0" y="6857986"/>
                </a:lnTo>
                <a:lnTo>
                  <a:pt x="0" y="0"/>
                </a:lnTo>
                <a:lnTo>
                  <a:pt x="457199" y="0"/>
                </a:lnTo>
                <a:lnTo>
                  <a:pt x="457199" y="6857986"/>
                </a:lnTo>
                <a:close/>
              </a:path>
            </a:pathLst>
          </a:custGeom>
          <a:solidFill>
            <a:srgbClr val="A5A1A1"/>
          </a:solidFill>
          <a:ln>
            <a:noFill/>
          </a:ln>
        </p:spPr>
      </p:sp>
      <p:sp>
        <p:nvSpPr>
          <p:cNvPr id="11" name="Google Shape;11;p23"/>
          <p:cNvSpPr txBox="1"/>
          <p:nvPr>
            <p:ph type="title"/>
          </p:nvPr>
        </p:nvSpPr>
        <p:spPr>
          <a:xfrm>
            <a:off x="1334880" y="1071720"/>
            <a:ext cx="9522000" cy="58896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 name="Google Shape;12;p23"/>
          <p:cNvSpPr txBox="1"/>
          <p:nvPr>
            <p:ph idx="1" type="body"/>
          </p:nvPr>
        </p:nvSpPr>
        <p:spPr>
          <a:xfrm>
            <a:off x="3180960" y="1420920"/>
            <a:ext cx="6173640" cy="237636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3" name="Google Shape;13;p23"/>
          <p:cNvSpPr txBox="1"/>
          <p:nvPr>
            <p:ph idx="11" type="ftr"/>
          </p:nvPr>
        </p:nvSpPr>
        <p:spPr>
          <a:xfrm>
            <a:off x="4145400" y="6378120"/>
            <a:ext cx="3900960" cy="34272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 name="Google Shape;14;p23"/>
          <p:cNvSpPr txBox="1"/>
          <p:nvPr>
            <p:ph idx="10" type="dt"/>
          </p:nvPr>
        </p:nvSpPr>
        <p:spPr>
          <a:xfrm>
            <a:off x="609480" y="6378120"/>
            <a:ext cx="2803680" cy="34272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5" name="Google Shape;15;p23"/>
          <p:cNvSpPr txBox="1"/>
          <p:nvPr>
            <p:ph idx="12" type="sldNum"/>
          </p:nvPr>
        </p:nvSpPr>
        <p:spPr>
          <a:xfrm>
            <a:off x="8778240" y="6378120"/>
            <a:ext cx="2803680" cy="34272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None/>
              <a:defRPr b="0" i="0" sz="1800" u="none" cap="none" strike="noStrike">
                <a:solidFill>
                  <a:srgbClr val="B2B2B2"/>
                </a:solidFill>
                <a:latin typeface="Calibri"/>
                <a:ea typeface="Calibri"/>
                <a:cs typeface="Calibri"/>
                <a:sym typeface="Calibri"/>
              </a:defRPr>
            </a:lvl1pPr>
            <a:lvl2pPr indent="0" lvl="1" marL="0" marR="0" rtl="0" algn="r">
              <a:lnSpc>
                <a:spcPct val="100000"/>
              </a:lnSpc>
              <a:spcBef>
                <a:spcPts val="0"/>
              </a:spcBef>
              <a:buNone/>
              <a:defRPr b="0" i="0" sz="1800" u="none" cap="none" strike="noStrike">
                <a:solidFill>
                  <a:srgbClr val="B2B2B2"/>
                </a:solidFill>
                <a:latin typeface="Calibri"/>
                <a:ea typeface="Calibri"/>
                <a:cs typeface="Calibri"/>
                <a:sym typeface="Calibri"/>
              </a:defRPr>
            </a:lvl2pPr>
            <a:lvl3pPr indent="0" lvl="2" marL="0" marR="0" rtl="0" algn="r">
              <a:lnSpc>
                <a:spcPct val="100000"/>
              </a:lnSpc>
              <a:spcBef>
                <a:spcPts val="0"/>
              </a:spcBef>
              <a:buNone/>
              <a:defRPr b="0" i="0" sz="1800" u="none" cap="none" strike="noStrike">
                <a:solidFill>
                  <a:srgbClr val="B2B2B2"/>
                </a:solidFill>
                <a:latin typeface="Calibri"/>
                <a:ea typeface="Calibri"/>
                <a:cs typeface="Calibri"/>
                <a:sym typeface="Calibri"/>
              </a:defRPr>
            </a:lvl3pPr>
            <a:lvl4pPr indent="0" lvl="3" marL="0" marR="0" rtl="0" algn="r">
              <a:lnSpc>
                <a:spcPct val="100000"/>
              </a:lnSpc>
              <a:spcBef>
                <a:spcPts val="0"/>
              </a:spcBef>
              <a:buNone/>
              <a:defRPr b="0" i="0" sz="1800" u="none" cap="none" strike="noStrike">
                <a:solidFill>
                  <a:srgbClr val="B2B2B2"/>
                </a:solidFill>
                <a:latin typeface="Calibri"/>
                <a:ea typeface="Calibri"/>
                <a:cs typeface="Calibri"/>
                <a:sym typeface="Calibri"/>
              </a:defRPr>
            </a:lvl4pPr>
            <a:lvl5pPr indent="0" lvl="4" marL="0" marR="0" rtl="0" algn="r">
              <a:lnSpc>
                <a:spcPct val="100000"/>
              </a:lnSpc>
              <a:spcBef>
                <a:spcPts val="0"/>
              </a:spcBef>
              <a:buNone/>
              <a:defRPr b="0" i="0" sz="1800" u="none" cap="none" strike="noStrike">
                <a:solidFill>
                  <a:srgbClr val="B2B2B2"/>
                </a:solidFill>
                <a:latin typeface="Calibri"/>
                <a:ea typeface="Calibri"/>
                <a:cs typeface="Calibri"/>
                <a:sym typeface="Calibri"/>
              </a:defRPr>
            </a:lvl5pPr>
            <a:lvl6pPr indent="0" lvl="5" marL="0" marR="0" rtl="0" algn="r">
              <a:lnSpc>
                <a:spcPct val="100000"/>
              </a:lnSpc>
              <a:spcBef>
                <a:spcPts val="0"/>
              </a:spcBef>
              <a:buNone/>
              <a:defRPr b="0" i="0" sz="1800" u="none" cap="none" strike="noStrike">
                <a:solidFill>
                  <a:srgbClr val="B2B2B2"/>
                </a:solidFill>
                <a:latin typeface="Calibri"/>
                <a:ea typeface="Calibri"/>
                <a:cs typeface="Calibri"/>
                <a:sym typeface="Calibri"/>
              </a:defRPr>
            </a:lvl6pPr>
            <a:lvl7pPr indent="0" lvl="6" marL="0" marR="0" rtl="0" algn="r">
              <a:lnSpc>
                <a:spcPct val="100000"/>
              </a:lnSpc>
              <a:spcBef>
                <a:spcPts val="0"/>
              </a:spcBef>
              <a:buNone/>
              <a:defRPr b="0" i="0" sz="1800" u="none" cap="none" strike="noStrike">
                <a:solidFill>
                  <a:srgbClr val="B2B2B2"/>
                </a:solidFill>
                <a:latin typeface="Calibri"/>
                <a:ea typeface="Calibri"/>
                <a:cs typeface="Calibri"/>
                <a:sym typeface="Calibri"/>
              </a:defRPr>
            </a:lvl7pPr>
            <a:lvl8pPr indent="0" lvl="7" marL="0" marR="0" rtl="0" algn="r">
              <a:lnSpc>
                <a:spcPct val="100000"/>
              </a:lnSpc>
              <a:spcBef>
                <a:spcPts val="0"/>
              </a:spcBef>
              <a:buNone/>
              <a:defRPr b="0" i="0" sz="1800" u="none" cap="none" strike="noStrike">
                <a:solidFill>
                  <a:srgbClr val="B2B2B2"/>
                </a:solidFill>
                <a:latin typeface="Calibri"/>
                <a:ea typeface="Calibri"/>
                <a:cs typeface="Calibri"/>
                <a:sym typeface="Calibri"/>
              </a:defRPr>
            </a:lvl8pPr>
            <a:lvl9pPr indent="0" lvl="8" marL="0" marR="0" rtl="0" algn="r">
              <a:lnSpc>
                <a:spcPct val="100000"/>
              </a:lnSpc>
              <a:spcBef>
                <a:spcPts val="0"/>
              </a:spcBef>
              <a:buNone/>
              <a:defRPr b="0" i="0" sz="1800" u="none" cap="none" strike="noStrike">
                <a:solidFill>
                  <a:srgbClr val="B2B2B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nvSpPr>
        <p:spPr>
          <a:xfrm>
            <a:off x="488520" y="2187720"/>
            <a:ext cx="7525800" cy="1198440"/>
          </a:xfrm>
          <a:prstGeom prst="rect">
            <a:avLst/>
          </a:prstGeom>
          <a:noFill/>
          <a:ln>
            <a:noFill/>
          </a:ln>
        </p:spPr>
        <p:txBody>
          <a:bodyPr anchorCtr="0" anchor="t" bIns="0" lIns="0" spcFirstLastPara="1" rIns="0" wrap="square" tIns="10075">
            <a:noAutofit/>
          </a:bodyPr>
          <a:lstStyle/>
          <a:p>
            <a:pPr indent="0" lvl="0" marL="12600" marR="0" rtl="0" algn="l">
              <a:lnSpc>
                <a:spcPct val="100000"/>
              </a:lnSpc>
              <a:spcBef>
                <a:spcPts val="0"/>
              </a:spcBef>
              <a:spcAft>
                <a:spcPts val="0"/>
              </a:spcAft>
              <a:buNone/>
            </a:pPr>
            <a:r>
              <a:rPr b="0" i="0" lang="en-US" sz="4800" u="none" cap="none" strike="noStrike">
                <a:solidFill>
                  <a:srgbClr val="000000"/>
                </a:solidFill>
                <a:latin typeface="Arial"/>
                <a:ea typeface="Arial"/>
                <a:cs typeface="Arial"/>
                <a:sym typeface="Arial"/>
              </a:rPr>
              <a:t>Crisis and Aftermath</a:t>
            </a:r>
            <a:br>
              <a:rPr b="0" i="0" lang="en-US" sz="1800" u="none" cap="none" strike="noStrike"/>
            </a:br>
            <a:r>
              <a:rPr b="0" i="0" lang="en-US" sz="3000" u="none" cap="none" strike="noStrike">
                <a:solidFill>
                  <a:srgbClr val="000000"/>
                </a:solidFill>
                <a:latin typeface="Arial"/>
                <a:ea typeface="Arial"/>
                <a:cs typeface="Arial"/>
                <a:sym typeface="Arial"/>
              </a:rPr>
              <a:t>           Morris worm</a:t>
            </a:r>
            <a:endParaRPr b="0" i="0" sz="3000" u="none" cap="none" strike="noStrike">
              <a:solidFill>
                <a:srgbClr val="000000"/>
              </a:solidFill>
              <a:latin typeface="Calibri"/>
              <a:ea typeface="Calibri"/>
              <a:cs typeface="Calibri"/>
              <a:sym typeface="Calibri"/>
            </a:endParaRPr>
          </a:p>
        </p:txBody>
      </p:sp>
      <p:sp>
        <p:nvSpPr>
          <p:cNvPr id="69" name="Google Shape;69;p1"/>
          <p:cNvSpPr/>
          <p:nvPr/>
        </p:nvSpPr>
        <p:spPr>
          <a:xfrm>
            <a:off x="488520" y="4095000"/>
            <a:ext cx="10620720" cy="897840"/>
          </a:xfrm>
          <a:prstGeom prst="rect">
            <a:avLst/>
          </a:prstGeom>
          <a:noFill/>
          <a:ln>
            <a:noFill/>
          </a:ln>
        </p:spPr>
        <p:txBody>
          <a:bodyPr anchorCtr="0" anchor="t" bIns="0" lIns="0" spcFirstLastPara="1" rIns="0" wrap="square" tIns="12600">
            <a:spAutoFit/>
          </a:bodyPr>
          <a:lstStyle/>
          <a:p>
            <a:pPr indent="0" lvl="0" marL="12600" marR="0" rtl="0" algn="l">
              <a:lnSpc>
                <a:spcPct val="116133"/>
              </a:lnSpc>
              <a:spcBef>
                <a:spcPts val="0"/>
              </a:spcBef>
              <a:spcAft>
                <a:spcPts val="0"/>
              </a:spcAft>
              <a:buNone/>
            </a:pPr>
            <a:r>
              <a:rPr b="0" i="0" lang="en-US" sz="3000" u="none" cap="none" strike="noStrike">
                <a:solidFill>
                  <a:srgbClr val="595959"/>
                </a:solidFill>
                <a:latin typeface="Arial"/>
                <a:ea typeface="Arial"/>
                <a:cs typeface="Arial"/>
                <a:sym typeface="Arial"/>
              </a:rPr>
              <a:t>Eugene H. Spafford</a:t>
            </a:r>
            <a:endParaRPr b="0" i="0" sz="3000" u="none" cap="none" strike="noStrike">
              <a:latin typeface="Arial"/>
              <a:ea typeface="Arial"/>
              <a:cs typeface="Arial"/>
              <a:sym typeface="Arial"/>
            </a:endParaRPr>
          </a:p>
          <a:p>
            <a:pPr indent="0" lvl="0" marL="12600" marR="0" rtl="0" algn="l">
              <a:lnSpc>
                <a:spcPct val="116133"/>
              </a:lnSpc>
              <a:spcBef>
                <a:spcPts val="0"/>
              </a:spcBef>
              <a:spcAft>
                <a:spcPts val="0"/>
              </a:spcAft>
              <a:buNone/>
            </a:pPr>
            <a:r>
              <a:rPr b="0" i="0" lang="en-US" sz="3000" u="none" cap="none" strike="noStrike">
                <a:solidFill>
                  <a:srgbClr val="595959"/>
                </a:solidFill>
                <a:latin typeface="Arial"/>
                <a:ea typeface="Arial"/>
                <a:cs typeface="Arial"/>
                <a:sym typeface="Arial"/>
              </a:rPr>
              <a:t>in </a:t>
            </a:r>
            <a:r>
              <a:rPr b="0" i="1" lang="en-US" sz="3000" u="none" cap="none" strike="noStrike">
                <a:solidFill>
                  <a:srgbClr val="595959"/>
                </a:solidFill>
                <a:latin typeface="Arial"/>
                <a:ea typeface="Arial"/>
                <a:cs typeface="Arial"/>
                <a:sym typeface="Arial"/>
              </a:rPr>
              <a:t>Communications of the ACM </a:t>
            </a:r>
            <a:r>
              <a:rPr b="0" i="0" lang="en-US" sz="3000" u="none" cap="none" strike="noStrike">
                <a:solidFill>
                  <a:srgbClr val="595959"/>
                </a:solidFill>
                <a:latin typeface="Arial"/>
                <a:ea typeface="Arial"/>
                <a:cs typeface="Arial"/>
                <a:sym typeface="Arial"/>
              </a:rPr>
              <a:t>Vol. 32, 1989</a:t>
            </a:r>
            <a:endParaRPr b="0" i="0" sz="3000" u="none" cap="none" strike="noStrike">
              <a:latin typeface="Arial"/>
              <a:ea typeface="Arial"/>
              <a:cs typeface="Arial"/>
              <a:sym typeface="Arial"/>
            </a:endParaRPr>
          </a:p>
        </p:txBody>
      </p:sp>
      <p:sp>
        <p:nvSpPr>
          <p:cNvPr id="70" name="Google Shape;70;p1"/>
          <p:cNvSpPr/>
          <p:nvPr/>
        </p:nvSpPr>
        <p:spPr>
          <a:xfrm>
            <a:off x="5715000" y="5374440"/>
            <a:ext cx="5978160" cy="317880"/>
          </a:xfrm>
          <a:prstGeom prst="rect">
            <a:avLst/>
          </a:prstGeom>
          <a:noFill/>
          <a:ln>
            <a:noFill/>
          </a:ln>
        </p:spPr>
        <p:txBody>
          <a:bodyPr anchorCtr="0" anchor="t" bIns="0" lIns="0" spcFirstLastPara="1" rIns="0" wrap="square" tIns="12600">
            <a:spAutoFit/>
          </a:bodyPr>
          <a:lstStyle/>
          <a:p>
            <a:pPr indent="0" lvl="0" marL="12600" marR="0" rtl="0" algn="l">
              <a:lnSpc>
                <a:spcPct val="100000"/>
              </a:lnSpc>
              <a:spcBef>
                <a:spcPts val="0"/>
              </a:spcBef>
              <a:spcAft>
                <a:spcPts val="0"/>
              </a:spcAft>
              <a:buNone/>
            </a:pPr>
            <a:r>
              <a:rPr b="0" i="0" lang="en-US" sz="2000" u="none" cap="none" strike="noStrike">
                <a:solidFill>
                  <a:srgbClr val="595959"/>
                </a:solidFill>
                <a:latin typeface="Arial"/>
                <a:ea typeface="Arial"/>
                <a:cs typeface="Arial"/>
                <a:sym typeface="Arial"/>
              </a:rPr>
              <a:t>Presented by KIM Yongkeun and KAYONDO Martin</a:t>
            </a:r>
            <a:endParaRPr b="0" i="0" sz="2000" u="none" cap="none" strike="noStrike">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nvSpPr>
        <p:spPr>
          <a:xfrm>
            <a:off x="1334880" y="1071720"/>
            <a:ext cx="9522000" cy="5889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WORM structure</a:t>
            </a:r>
            <a:endParaRPr b="0" i="0" sz="3700" u="none" cap="none" strike="noStrike">
              <a:solidFill>
                <a:srgbClr val="000000"/>
              </a:solidFill>
              <a:latin typeface="Calibri"/>
              <a:ea typeface="Calibri"/>
              <a:cs typeface="Calibri"/>
              <a:sym typeface="Calibri"/>
            </a:endParaRPr>
          </a:p>
        </p:txBody>
      </p:sp>
      <p:sp>
        <p:nvSpPr>
          <p:cNvPr id="163" name="Google Shape;163;p10"/>
          <p:cNvSpPr/>
          <p:nvPr/>
        </p:nvSpPr>
        <p:spPr>
          <a:xfrm>
            <a:off x="1313640" y="1782720"/>
            <a:ext cx="4476960" cy="2725200"/>
          </a:xfrm>
          <a:prstGeom prst="rect">
            <a:avLst/>
          </a:prstGeom>
          <a:noFill/>
          <a:ln>
            <a:noFill/>
          </a:ln>
        </p:spPr>
        <p:txBody>
          <a:bodyPr anchorCtr="0" anchor="t" bIns="0" lIns="0" spcFirstLastPara="1" rIns="0" wrap="square" tIns="37425">
            <a:spAutoFit/>
          </a:bodyPr>
          <a:lstStyle/>
          <a:p>
            <a:pPr indent="0" lvl="0" marL="12240" marR="0" rtl="0" algn="l">
              <a:lnSpc>
                <a:spcPct val="100000"/>
              </a:lnSpc>
              <a:spcBef>
                <a:spcPts val="0"/>
              </a:spcBef>
              <a:spcAft>
                <a:spcPts val="0"/>
              </a:spcAft>
              <a:buNone/>
            </a:pPr>
            <a:r>
              <a:rPr b="0" i="0" lang="en-US" sz="2400" u="none" cap="none" strike="noStrike">
                <a:solidFill>
                  <a:srgbClr val="595959"/>
                </a:solidFill>
                <a:latin typeface="Arial"/>
                <a:ea typeface="Arial"/>
                <a:cs typeface="Arial"/>
                <a:sym typeface="Arial"/>
              </a:rPr>
              <a:t>            Main program</a:t>
            </a:r>
            <a:endParaRPr b="0" i="0" sz="2400" u="none" cap="none" strike="noStrike">
              <a:latin typeface="Arial"/>
              <a:ea typeface="Arial"/>
              <a:cs typeface="Arial"/>
              <a:sym typeface="Arial"/>
            </a:endParaRPr>
          </a:p>
          <a:p>
            <a:pPr indent="0" lvl="0" marL="12240" marR="0" rtl="0" algn="l">
              <a:lnSpc>
                <a:spcPct val="100000"/>
              </a:lnSpc>
              <a:spcBef>
                <a:spcPts val="295"/>
              </a:spcBef>
              <a:spcAft>
                <a:spcPts val="0"/>
              </a:spcAft>
              <a:buNone/>
            </a:pPr>
            <a:r>
              <a:t/>
            </a:r>
            <a:endParaRPr b="0" i="0" sz="2400" u="none" cap="none" strike="noStrike">
              <a:latin typeface="Arial"/>
              <a:ea typeface="Arial"/>
              <a:cs typeface="Arial"/>
              <a:sym typeface="Arial"/>
            </a:endParaRPr>
          </a:p>
          <a:p>
            <a:pPr indent="0" lvl="0" marL="12240" marR="0" rtl="0" algn="l">
              <a:lnSpc>
                <a:spcPct val="100000"/>
              </a:lnSpc>
              <a:spcBef>
                <a:spcPts val="295"/>
              </a:spcBef>
              <a:spcAft>
                <a:spcPts val="0"/>
              </a:spcAft>
              <a:buNone/>
            </a:pPr>
            <a:r>
              <a:rPr b="0" i="0" lang="en-US" sz="2000" u="none" cap="none" strike="noStrike">
                <a:solidFill>
                  <a:srgbClr val="595959"/>
                </a:solidFill>
                <a:latin typeface="Arial"/>
                <a:ea typeface="Arial"/>
                <a:cs typeface="Arial"/>
                <a:sym typeface="Arial"/>
              </a:rPr>
              <a:t>1) Collect information for potential victims</a:t>
            </a:r>
            <a:endParaRPr b="0" i="0" sz="2000" u="none" cap="none" strike="noStrike">
              <a:latin typeface="Arial"/>
              <a:ea typeface="Arial"/>
              <a:cs typeface="Arial"/>
              <a:sym typeface="Arial"/>
            </a:endParaRPr>
          </a:p>
          <a:p>
            <a:pPr indent="0" lvl="0" marL="12240" marR="0" rtl="0" algn="l">
              <a:lnSpc>
                <a:spcPct val="100000"/>
              </a:lnSpc>
              <a:spcBef>
                <a:spcPts val="295"/>
              </a:spcBef>
              <a:spcAft>
                <a:spcPts val="0"/>
              </a:spcAft>
              <a:buNone/>
            </a:pPr>
            <a:r>
              <a:t/>
            </a:r>
            <a:endParaRPr b="0" i="0" sz="2000" u="none" cap="none" strike="noStrike">
              <a:latin typeface="Arial"/>
              <a:ea typeface="Arial"/>
              <a:cs typeface="Arial"/>
              <a:sym typeface="Arial"/>
            </a:endParaRPr>
          </a:p>
          <a:p>
            <a:pPr indent="0" lvl="0" marL="12240" marR="0" rtl="0" algn="l">
              <a:lnSpc>
                <a:spcPct val="100000"/>
              </a:lnSpc>
              <a:spcBef>
                <a:spcPts val="295"/>
              </a:spcBef>
              <a:spcAft>
                <a:spcPts val="0"/>
              </a:spcAft>
              <a:buNone/>
            </a:pPr>
            <a:r>
              <a:rPr b="0" i="0" lang="en-US" sz="2000" u="none" cap="none" strike="noStrike">
                <a:solidFill>
                  <a:srgbClr val="595959"/>
                </a:solidFill>
                <a:latin typeface="Arial"/>
                <a:ea typeface="Arial"/>
                <a:cs typeface="Arial"/>
                <a:sym typeface="Arial"/>
              </a:rPr>
              <a:t>2) Use the flaws to establish its bootstrap on each of potential victims</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p:txBody>
      </p:sp>
      <p:sp>
        <p:nvSpPr>
          <p:cNvPr id="164" name="Google Shape;164;p10"/>
          <p:cNvSpPr/>
          <p:nvPr/>
        </p:nvSpPr>
        <p:spPr>
          <a:xfrm>
            <a:off x="6800040" y="1770480"/>
            <a:ext cx="4476960" cy="3372480"/>
          </a:xfrm>
          <a:prstGeom prst="rect">
            <a:avLst/>
          </a:prstGeom>
          <a:noFill/>
          <a:ln>
            <a:noFill/>
          </a:ln>
        </p:spPr>
        <p:txBody>
          <a:bodyPr anchorCtr="0" anchor="t" bIns="0" lIns="0" spcFirstLastPara="1" rIns="0" wrap="square" tIns="37425">
            <a:spAutoFit/>
          </a:bodyPr>
          <a:lstStyle/>
          <a:p>
            <a:pPr indent="0" lvl="0" marL="12240" marR="0" rtl="0" algn="l">
              <a:lnSpc>
                <a:spcPct val="100000"/>
              </a:lnSpc>
              <a:spcBef>
                <a:spcPts val="0"/>
              </a:spcBef>
              <a:spcAft>
                <a:spcPts val="0"/>
              </a:spcAft>
              <a:buNone/>
            </a:pPr>
            <a:r>
              <a:rPr b="0" i="0" lang="en-US" sz="2400" u="none" cap="none" strike="noStrike">
                <a:solidFill>
                  <a:srgbClr val="595959"/>
                </a:solidFill>
                <a:latin typeface="Arial"/>
                <a:ea typeface="Arial"/>
                <a:cs typeface="Arial"/>
                <a:sym typeface="Arial"/>
              </a:rPr>
              <a:t>            Bootstrap/Vector</a:t>
            </a:r>
            <a:endParaRPr b="0" i="0" sz="24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400" u="none" cap="none" strike="noStrike">
              <a:latin typeface="Arial"/>
              <a:ea typeface="Arial"/>
              <a:cs typeface="Arial"/>
              <a:sym typeface="Arial"/>
            </a:endParaRPr>
          </a:p>
          <a:p>
            <a:pPr indent="0" lvl="0" marL="12240" marR="0" rtl="0" algn="l">
              <a:lnSpc>
                <a:spcPct val="100000"/>
              </a:lnSpc>
              <a:spcBef>
                <a:spcPts val="295"/>
              </a:spcBef>
              <a:spcAft>
                <a:spcPts val="0"/>
              </a:spcAft>
              <a:buNone/>
            </a:pPr>
            <a:r>
              <a:rPr b="0" i="0" lang="en-US" sz="2000" u="none" cap="none" strike="noStrike">
                <a:solidFill>
                  <a:srgbClr val="595959"/>
                </a:solidFill>
                <a:latin typeface="Arial"/>
                <a:ea typeface="Arial"/>
                <a:cs typeface="Arial"/>
                <a:sym typeface="Arial"/>
              </a:rPr>
              <a:t>3) 99 lines of C code (can be compiled and executed locally)</a:t>
            </a:r>
            <a:endParaRPr b="0" i="0" sz="2000" u="none" cap="none" strike="noStrike">
              <a:latin typeface="Arial"/>
              <a:ea typeface="Arial"/>
              <a:cs typeface="Arial"/>
              <a:sym typeface="Arial"/>
            </a:endParaRPr>
          </a:p>
          <a:p>
            <a:pPr indent="0" lvl="0" marL="12240" marR="0" rtl="0" algn="l">
              <a:lnSpc>
                <a:spcPct val="100000"/>
              </a:lnSpc>
              <a:spcBef>
                <a:spcPts val="295"/>
              </a:spcBef>
              <a:spcAft>
                <a:spcPts val="0"/>
              </a:spcAft>
              <a:buNone/>
            </a:pPr>
            <a:r>
              <a:t/>
            </a:r>
            <a:endParaRPr b="0" i="0" sz="2000" u="none" cap="none" strike="noStrike">
              <a:latin typeface="Arial"/>
              <a:ea typeface="Arial"/>
              <a:cs typeface="Arial"/>
              <a:sym typeface="Arial"/>
            </a:endParaRPr>
          </a:p>
          <a:p>
            <a:pPr indent="0" lvl="0" marL="12240" marR="0" rtl="0" algn="l">
              <a:lnSpc>
                <a:spcPct val="100000"/>
              </a:lnSpc>
              <a:spcBef>
                <a:spcPts val="295"/>
              </a:spcBef>
              <a:spcAft>
                <a:spcPts val="0"/>
              </a:spcAft>
              <a:buNone/>
            </a:pPr>
            <a:r>
              <a:rPr b="0" i="0" lang="en-US" sz="2000" u="none" cap="none" strike="noStrike">
                <a:solidFill>
                  <a:srgbClr val="595959"/>
                </a:solidFill>
                <a:latin typeface="Arial"/>
                <a:ea typeface="Arial"/>
                <a:cs typeface="Arial"/>
                <a:sym typeface="Arial"/>
              </a:rPr>
              <a:t>4) Download main program binaries and load / link the binaries with the local standard libraries</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a:p>
            <a:pPr indent="0" lvl="0" marL="12240" marR="0" rtl="0" algn="l">
              <a:lnSpc>
                <a:spcPct val="100000"/>
              </a:lnSpc>
              <a:spcBef>
                <a:spcPts val="295"/>
              </a:spcBef>
              <a:spcAft>
                <a:spcPts val="0"/>
              </a:spcAft>
              <a:buNone/>
            </a:pPr>
            <a:r>
              <a:rPr b="0" i="0" lang="en-US" sz="2000" u="none" cap="none" strike="noStrike">
                <a:solidFill>
                  <a:srgbClr val="595959"/>
                </a:solidFill>
                <a:latin typeface="Arial"/>
                <a:ea typeface="Arial"/>
                <a:cs typeface="Arial"/>
                <a:sym typeface="Arial"/>
              </a:rPr>
              <a:t>Go to 1)</a:t>
            </a:r>
            <a:endParaRPr b="0" i="0" sz="2000" u="none" cap="none"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1"/>
          <p:cNvSpPr txBox="1"/>
          <p:nvPr/>
        </p:nvSpPr>
        <p:spPr>
          <a:xfrm>
            <a:off x="1334880" y="609480"/>
            <a:ext cx="9522000" cy="113832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Detailed process</a:t>
            </a:r>
            <a:br>
              <a:rPr b="0" i="0" lang="en-US" sz="1800" u="none" cap="none" strike="noStrike"/>
            </a:br>
            <a:r>
              <a:rPr b="0" i="0" lang="en-US" sz="3700" u="none" cap="none" strike="noStrike">
                <a:solidFill>
                  <a:srgbClr val="000000"/>
                </a:solidFill>
                <a:latin typeface="Arial"/>
                <a:ea typeface="Arial"/>
                <a:cs typeface="Arial"/>
                <a:sym typeface="Arial"/>
              </a:rPr>
              <a:t>Step 1 : starting</a:t>
            </a:r>
            <a:endParaRPr b="0" i="0" sz="3700" u="none" cap="none" strike="noStrike">
              <a:solidFill>
                <a:srgbClr val="000000"/>
              </a:solidFill>
              <a:latin typeface="Calibri"/>
              <a:ea typeface="Calibri"/>
              <a:cs typeface="Calibri"/>
              <a:sym typeface="Calibri"/>
            </a:endParaRPr>
          </a:p>
        </p:txBody>
      </p:sp>
      <p:sp>
        <p:nvSpPr>
          <p:cNvPr id="170" name="Google Shape;170;p11"/>
          <p:cNvSpPr/>
          <p:nvPr/>
        </p:nvSpPr>
        <p:spPr>
          <a:xfrm>
            <a:off x="1313640" y="1782720"/>
            <a:ext cx="10116000" cy="685080"/>
          </a:xfrm>
          <a:prstGeom prst="rect">
            <a:avLst/>
          </a:prstGeom>
          <a:noFill/>
          <a:ln>
            <a:noFill/>
          </a:ln>
        </p:spPr>
        <p:txBody>
          <a:bodyPr anchorCtr="0" anchor="t" bIns="0" lIns="0" spcFirstLastPara="1" rIns="0" wrap="square" tIns="37425">
            <a:spAutoFit/>
          </a:bodyPr>
          <a:lstStyle/>
          <a:p>
            <a:pPr indent="-204120" lvl="0" marL="216360"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A socket is established for the vector program</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p:txBody>
      </p:sp>
      <p:sp>
        <p:nvSpPr>
          <p:cNvPr id="171" name="Google Shape;171;p11"/>
          <p:cNvSpPr/>
          <p:nvPr/>
        </p:nvSpPr>
        <p:spPr>
          <a:xfrm>
            <a:off x="2314800" y="3809880"/>
            <a:ext cx="2819160" cy="1676160"/>
          </a:xfrm>
          <a:prstGeom prst="rect">
            <a:avLst/>
          </a:prstGeom>
          <a:solidFill>
            <a:srgbClr val="FABF8E"/>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a:off x="7010280" y="3581280"/>
            <a:ext cx="3504960" cy="2437920"/>
          </a:xfrm>
          <a:prstGeom prst="rect">
            <a:avLst/>
          </a:prstGeom>
          <a:solidFill>
            <a:srgbClr val="C2D59B"/>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a:off x="3076920" y="3352680"/>
            <a:ext cx="1294920" cy="395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Attacker</a:t>
            </a:r>
            <a:endParaRPr b="0" i="0" sz="2000" u="none" cap="none" strike="noStrike">
              <a:latin typeface="Arial"/>
              <a:ea typeface="Arial"/>
              <a:cs typeface="Arial"/>
              <a:sym typeface="Arial"/>
            </a:endParaRPr>
          </a:p>
        </p:txBody>
      </p:sp>
      <p:sp>
        <p:nvSpPr>
          <p:cNvPr id="174" name="Google Shape;174;p11"/>
          <p:cNvSpPr/>
          <p:nvPr/>
        </p:nvSpPr>
        <p:spPr>
          <a:xfrm>
            <a:off x="8229600" y="3124080"/>
            <a:ext cx="1294920" cy="395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Victim</a:t>
            </a:r>
            <a:endParaRPr b="0" i="0" sz="2000" u="none" cap="none" strike="noStrike">
              <a:latin typeface="Arial"/>
              <a:ea typeface="Arial"/>
              <a:cs typeface="Arial"/>
              <a:sym typeface="Arial"/>
            </a:endParaRPr>
          </a:p>
        </p:txBody>
      </p:sp>
      <p:sp>
        <p:nvSpPr>
          <p:cNvPr id="175" name="Google Shape;175;p11"/>
          <p:cNvSpPr/>
          <p:nvPr/>
        </p:nvSpPr>
        <p:spPr>
          <a:xfrm>
            <a:off x="4829400" y="4026960"/>
            <a:ext cx="2666520" cy="15192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a:off x="5667840" y="3733920"/>
            <a:ext cx="129492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socket</a:t>
            </a:r>
            <a:endParaRPr b="0" i="0" sz="1800" u="none" cap="none" strike="noStrike">
              <a:latin typeface="Arial"/>
              <a:ea typeface="Arial"/>
              <a:cs typeface="Arial"/>
              <a:sym typeface="Arial"/>
            </a:endParaRPr>
          </a:p>
        </p:txBody>
      </p:sp>
      <p:sp>
        <p:nvSpPr>
          <p:cNvPr id="177" name="Google Shape;177;p11"/>
          <p:cNvSpPr/>
          <p:nvPr/>
        </p:nvSpPr>
        <p:spPr>
          <a:xfrm>
            <a:off x="3305520" y="3874680"/>
            <a:ext cx="1294920" cy="380520"/>
          </a:xfrm>
          <a:prstGeom prst="roundRect">
            <a:avLst>
              <a:gd fmla="val 16667" name="adj"/>
            </a:avLst>
          </a:prstGeom>
          <a:solidFill>
            <a:srgbClr val="C00000"/>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main</a:t>
            </a:r>
            <a:endParaRPr b="0" i="0" sz="1800" u="none" cap="none" strike="noStrik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nvSpPr>
        <p:spPr>
          <a:xfrm>
            <a:off x="1334880" y="1071720"/>
            <a:ext cx="9522000" cy="5889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Step 2 : Installing the vector program</a:t>
            </a:r>
            <a:endParaRPr b="0" i="0" sz="3700" u="none" cap="none" strike="noStrike">
              <a:solidFill>
                <a:srgbClr val="000000"/>
              </a:solidFill>
              <a:latin typeface="Calibri"/>
              <a:ea typeface="Calibri"/>
              <a:cs typeface="Calibri"/>
              <a:sym typeface="Calibri"/>
            </a:endParaRPr>
          </a:p>
        </p:txBody>
      </p:sp>
      <p:sp>
        <p:nvSpPr>
          <p:cNvPr id="184" name="Google Shape;184;p12"/>
          <p:cNvSpPr/>
          <p:nvPr/>
        </p:nvSpPr>
        <p:spPr>
          <a:xfrm>
            <a:off x="1313640" y="1782720"/>
            <a:ext cx="4588560" cy="1088280"/>
          </a:xfrm>
          <a:prstGeom prst="rect">
            <a:avLst/>
          </a:prstGeom>
          <a:noFill/>
          <a:ln>
            <a:noFill/>
          </a:ln>
        </p:spPr>
        <p:txBody>
          <a:bodyPr anchorCtr="0" anchor="t" bIns="0" lIns="0" spcFirstLastPara="1" rIns="0" wrap="square" tIns="37425">
            <a:spAutoFit/>
          </a:bodyPr>
          <a:lstStyle/>
          <a:p>
            <a:pPr indent="0" lvl="0" marL="12240" marR="0" rtl="0" algn="l">
              <a:lnSpc>
                <a:spcPct val="100000"/>
              </a:lnSpc>
              <a:spcBef>
                <a:spcPts val="0"/>
              </a:spcBef>
              <a:spcAft>
                <a:spcPts val="0"/>
              </a:spcAft>
              <a:buNone/>
            </a:pPr>
            <a:r>
              <a:rPr b="0" i="0" lang="en-US" sz="2400" u="none" cap="none" strike="noStrike">
                <a:solidFill>
                  <a:srgbClr val="595959"/>
                </a:solidFill>
                <a:latin typeface="Arial"/>
                <a:ea typeface="Arial"/>
                <a:cs typeface="Arial"/>
                <a:sym typeface="Arial"/>
              </a:rPr>
              <a:t>            Method a</a:t>
            </a:r>
            <a:endParaRPr b="0" i="0" sz="2400" u="none" cap="none" strike="noStrike">
              <a:latin typeface="Arial"/>
              <a:ea typeface="Arial"/>
              <a:cs typeface="Arial"/>
              <a:sym typeface="Arial"/>
            </a:endParaRPr>
          </a:p>
          <a:p>
            <a:pPr indent="0" lvl="0" marL="12240" marR="0" rtl="0" algn="l">
              <a:lnSpc>
                <a:spcPct val="100000"/>
              </a:lnSpc>
              <a:spcBef>
                <a:spcPts val="295"/>
              </a:spcBef>
              <a:spcAft>
                <a:spcPts val="0"/>
              </a:spcAft>
              <a:buNone/>
            </a:pPr>
            <a:r>
              <a:rPr b="0" i="0" lang="en-US" sz="2000" u="none" cap="none" strike="noStrike">
                <a:solidFill>
                  <a:srgbClr val="595959"/>
                </a:solidFill>
                <a:latin typeface="Arial"/>
                <a:ea typeface="Arial"/>
                <a:cs typeface="Arial"/>
                <a:sym typeface="Arial"/>
              </a:rPr>
              <a:t>TCP connection to a shell (rsh or Finger)</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p:txBody>
      </p:sp>
      <p:sp>
        <p:nvSpPr>
          <p:cNvPr id="185" name="Google Shape;185;p12"/>
          <p:cNvSpPr/>
          <p:nvPr/>
        </p:nvSpPr>
        <p:spPr>
          <a:xfrm>
            <a:off x="6800040" y="1770480"/>
            <a:ext cx="4476960" cy="745920"/>
          </a:xfrm>
          <a:prstGeom prst="rect">
            <a:avLst/>
          </a:prstGeom>
          <a:noFill/>
          <a:ln>
            <a:noFill/>
          </a:ln>
        </p:spPr>
        <p:txBody>
          <a:bodyPr anchorCtr="0" anchor="t" bIns="0" lIns="0" spcFirstLastPara="1" rIns="0" wrap="square" tIns="37425">
            <a:spAutoFit/>
          </a:bodyPr>
          <a:lstStyle/>
          <a:p>
            <a:pPr indent="0" lvl="0" marL="12240" marR="0" rtl="0" algn="l">
              <a:lnSpc>
                <a:spcPct val="100000"/>
              </a:lnSpc>
              <a:spcBef>
                <a:spcPts val="0"/>
              </a:spcBef>
              <a:spcAft>
                <a:spcPts val="0"/>
              </a:spcAft>
              <a:buNone/>
            </a:pPr>
            <a:r>
              <a:rPr b="0" i="0" lang="en-US" sz="2400" u="none" cap="none" strike="noStrike">
                <a:solidFill>
                  <a:srgbClr val="595959"/>
                </a:solidFill>
                <a:latin typeface="Arial"/>
                <a:ea typeface="Arial"/>
                <a:cs typeface="Arial"/>
                <a:sym typeface="Arial"/>
              </a:rPr>
              <a:t>             Method b</a:t>
            </a:r>
            <a:endParaRPr b="0" i="0" sz="2400" u="none" cap="none" strike="noStrike">
              <a:latin typeface="Arial"/>
              <a:ea typeface="Arial"/>
              <a:cs typeface="Arial"/>
              <a:sym typeface="Arial"/>
            </a:endParaRPr>
          </a:p>
          <a:p>
            <a:pPr indent="0" lvl="0" marL="12240" marR="0" rtl="0" algn="l">
              <a:lnSpc>
                <a:spcPct val="100000"/>
              </a:lnSpc>
              <a:spcBef>
                <a:spcPts val="295"/>
              </a:spcBef>
              <a:spcAft>
                <a:spcPts val="0"/>
              </a:spcAft>
              <a:buNone/>
            </a:pPr>
            <a:r>
              <a:rPr b="0" i="0" lang="en-US" sz="2000" u="none" cap="none" strike="noStrike">
                <a:solidFill>
                  <a:srgbClr val="595959"/>
                </a:solidFill>
                <a:latin typeface="Arial"/>
                <a:ea typeface="Arial"/>
                <a:cs typeface="Arial"/>
                <a:sym typeface="Arial"/>
              </a:rPr>
              <a:t>SMTP connection (sendmail)</a:t>
            </a:r>
            <a:endParaRPr b="0" i="0" sz="2000" u="none" cap="none" strike="noStrike">
              <a:latin typeface="Arial"/>
              <a:ea typeface="Arial"/>
              <a:cs typeface="Arial"/>
              <a:sym typeface="Arial"/>
            </a:endParaRPr>
          </a:p>
        </p:txBody>
      </p:sp>
      <p:sp>
        <p:nvSpPr>
          <p:cNvPr id="186" name="Google Shape;186;p12"/>
          <p:cNvSpPr/>
          <p:nvPr/>
        </p:nvSpPr>
        <p:spPr>
          <a:xfrm>
            <a:off x="2314800" y="3809880"/>
            <a:ext cx="2819160" cy="1676160"/>
          </a:xfrm>
          <a:prstGeom prst="rect">
            <a:avLst/>
          </a:prstGeom>
          <a:solidFill>
            <a:srgbClr val="FABF8E"/>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2"/>
          <p:cNvSpPr/>
          <p:nvPr/>
        </p:nvSpPr>
        <p:spPr>
          <a:xfrm>
            <a:off x="7010280" y="3581280"/>
            <a:ext cx="3504960" cy="2437920"/>
          </a:xfrm>
          <a:prstGeom prst="rect">
            <a:avLst/>
          </a:prstGeom>
          <a:solidFill>
            <a:srgbClr val="C2D59B"/>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2"/>
          <p:cNvSpPr/>
          <p:nvPr/>
        </p:nvSpPr>
        <p:spPr>
          <a:xfrm>
            <a:off x="3076920" y="3352680"/>
            <a:ext cx="1294920" cy="395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Attacker</a:t>
            </a:r>
            <a:endParaRPr b="0" i="0" sz="2000" u="none" cap="none" strike="noStrike">
              <a:latin typeface="Arial"/>
              <a:ea typeface="Arial"/>
              <a:cs typeface="Arial"/>
              <a:sym typeface="Arial"/>
            </a:endParaRPr>
          </a:p>
        </p:txBody>
      </p:sp>
      <p:sp>
        <p:nvSpPr>
          <p:cNvPr id="189" name="Google Shape;189;p12"/>
          <p:cNvSpPr/>
          <p:nvPr/>
        </p:nvSpPr>
        <p:spPr>
          <a:xfrm>
            <a:off x="8229600" y="3124080"/>
            <a:ext cx="1294920" cy="395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Victim</a:t>
            </a:r>
            <a:endParaRPr b="0" i="0" sz="2000" u="none" cap="none" strike="noStrike">
              <a:latin typeface="Arial"/>
              <a:ea typeface="Arial"/>
              <a:cs typeface="Arial"/>
              <a:sym typeface="Arial"/>
            </a:endParaRPr>
          </a:p>
        </p:txBody>
      </p:sp>
      <p:sp>
        <p:nvSpPr>
          <p:cNvPr id="190" name="Google Shape;190;p12"/>
          <p:cNvSpPr/>
          <p:nvPr/>
        </p:nvSpPr>
        <p:spPr>
          <a:xfrm>
            <a:off x="4829400" y="4026960"/>
            <a:ext cx="2666520" cy="15192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2"/>
          <p:cNvSpPr/>
          <p:nvPr/>
        </p:nvSpPr>
        <p:spPr>
          <a:xfrm>
            <a:off x="5667840" y="3733920"/>
            <a:ext cx="129492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socket</a:t>
            </a:r>
            <a:endParaRPr b="0" i="0" sz="1800" u="none" cap="none" strike="noStrike">
              <a:latin typeface="Arial"/>
              <a:ea typeface="Arial"/>
              <a:cs typeface="Arial"/>
              <a:sym typeface="Arial"/>
            </a:endParaRPr>
          </a:p>
        </p:txBody>
      </p:sp>
      <p:sp>
        <p:nvSpPr>
          <p:cNvPr id="192" name="Google Shape;192;p12"/>
          <p:cNvSpPr/>
          <p:nvPr/>
        </p:nvSpPr>
        <p:spPr>
          <a:xfrm>
            <a:off x="3305520" y="3874680"/>
            <a:ext cx="1294920" cy="380520"/>
          </a:xfrm>
          <a:prstGeom prst="roundRect">
            <a:avLst>
              <a:gd fmla="val 16667" name="adj"/>
            </a:avLst>
          </a:prstGeom>
          <a:solidFill>
            <a:srgbClr val="C00000"/>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main</a:t>
            </a:r>
            <a:endParaRPr b="0" i="0" sz="1800" u="none" cap="none" strike="noStrike">
              <a:latin typeface="Arial"/>
              <a:ea typeface="Arial"/>
              <a:cs typeface="Arial"/>
              <a:sym typeface="Arial"/>
            </a:endParaRPr>
          </a:p>
        </p:txBody>
      </p:sp>
      <p:sp>
        <p:nvSpPr>
          <p:cNvPr id="193" name="Google Shape;193;p12"/>
          <p:cNvSpPr/>
          <p:nvPr/>
        </p:nvSpPr>
        <p:spPr>
          <a:xfrm>
            <a:off x="8991720" y="3886200"/>
            <a:ext cx="1218960" cy="30456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Finger</a:t>
            </a:r>
            <a:endParaRPr b="0" i="0" sz="1800" u="none" cap="none" strike="noStrike">
              <a:latin typeface="Arial"/>
              <a:ea typeface="Arial"/>
              <a:cs typeface="Arial"/>
              <a:sym typeface="Arial"/>
            </a:endParaRPr>
          </a:p>
        </p:txBody>
      </p:sp>
      <p:sp>
        <p:nvSpPr>
          <p:cNvPr id="194" name="Google Shape;194;p12"/>
          <p:cNvSpPr/>
          <p:nvPr/>
        </p:nvSpPr>
        <p:spPr>
          <a:xfrm>
            <a:off x="8991720" y="4267080"/>
            <a:ext cx="1218960" cy="30456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rsh</a:t>
            </a:r>
            <a:endParaRPr b="0" i="0" sz="1800" u="none" cap="none" strike="noStrike">
              <a:latin typeface="Arial"/>
              <a:ea typeface="Arial"/>
              <a:cs typeface="Arial"/>
              <a:sym typeface="Arial"/>
            </a:endParaRPr>
          </a:p>
        </p:txBody>
      </p:sp>
      <p:sp>
        <p:nvSpPr>
          <p:cNvPr id="195" name="Google Shape;195;p12"/>
          <p:cNvSpPr/>
          <p:nvPr/>
        </p:nvSpPr>
        <p:spPr>
          <a:xfrm>
            <a:off x="8991720" y="4648320"/>
            <a:ext cx="1218960" cy="30456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Sendmail</a:t>
            </a:r>
            <a:endParaRPr b="0" i="0" sz="1800" u="none" cap="none" strike="noStrike">
              <a:latin typeface="Arial"/>
              <a:ea typeface="Arial"/>
              <a:cs typeface="Arial"/>
              <a:sym typeface="Arial"/>
            </a:endParaRPr>
          </a:p>
        </p:txBody>
      </p:sp>
      <p:sp>
        <p:nvSpPr>
          <p:cNvPr id="196" name="Google Shape;196;p12"/>
          <p:cNvSpPr/>
          <p:nvPr/>
        </p:nvSpPr>
        <p:spPr>
          <a:xfrm flipH="1" rot="10800000">
            <a:off x="7543800" y="4038120"/>
            <a:ext cx="1294920" cy="64080"/>
          </a:xfrm>
          <a:custGeom>
            <a:rect b="b" l="l" r="r" t="t"/>
            <a:pathLst>
              <a:path extrusionOk="0" h="21600" w="21600">
                <a:moveTo>
                  <a:pt x="0" y="0"/>
                </a:moveTo>
                <a:lnTo>
                  <a:pt x="21600" y="21600"/>
                </a:lnTo>
              </a:path>
            </a:pathLst>
          </a:custGeom>
          <a:noFill/>
          <a:ln cap="flat" cmpd="sng" w="38100">
            <a:solidFill>
              <a:schemeClr val="dk2"/>
            </a:solidFill>
            <a:prstDash val="solid"/>
            <a:round/>
            <a:headEnd len="sm" w="sm" type="none"/>
            <a:tailEnd len="med" w="med" type="triangle"/>
          </a:ln>
        </p:spPr>
      </p:sp>
      <p:sp>
        <p:nvSpPr>
          <p:cNvPr id="197" name="Google Shape;197;p12"/>
          <p:cNvSpPr/>
          <p:nvPr/>
        </p:nvSpPr>
        <p:spPr>
          <a:xfrm>
            <a:off x="7543800" y="4114800"/>
            <a:ext cx="1294920" cy="228240"/>
          </a:xfrm>
          <a:custGeom>
            <a:rect b="b" l="l" r="r" t="t"/>
            <a:pathLst>
              <a:path extrusionOk="0" h="21600" w="21600">
                <a:moveTo>
                  <a:pt x="0" y="0"/>
                </a:moveTo>
                <a:lnTo>
                  <a:pt x="21600" y="21600"/>
                </a:lnTo>
              </a:path>
            </a:pathLst>
          </a:custGeom>
          <a:noFill/>
          <a:ln cap="flat" cmpd="sng" w="38100">
            <a:solidFill>
              <a:schemeClr val="dk2"/>
            </a:solidFill>
            <a:prstDash val="solid"/>
            <a:round/>
            <a:headEnd len="sm" w="sm" type="none"/>
            <a:tailEnd len="med" w="med" type="triangle"/>
          </a:ln>
        </p:spPr>
      </p:sp>
      <p:sp>
        <p:nvSpPr>
          <p:cNvPr id="198" name="Google Shape;198;p12"/>
          <p:cNvSpPr/>
          <p:nvPr/>
        </p:nvSpPr>
        <p:spPr>
          <a:xfrm>
            <a:off x="7543800" y="4103280"/>
            <a:ext cx="1294920" cy="621000"/>
          </a:xfrm>
          <a:custGeom>
            <a:rect b="b" l="l" r="r" t="t"/>
            <a:pathLst>
              <a:path extrusionOk="0" h="21600" w="21600">
                <a:moveTo>
                  <a:pt x="0" y="0"/>
                </a:moveTo>
                <a:lnTo>
                  <a:pt x="21600" y="21600"/>
                </a:lnTo>
              </a:path>
            </a:pathLst>
          </a:custGeom>
          <a:noFill/>
          <a:ln cap="flat" cmpd="sng" w="38100">
            <a:solidFill>
              <a:schemeClr val="dk2"/>
            </a:solidFill>
            <a:prstDash val="solid"/>
            <a:round/>
            <a:headEnd len="sm" w="sm" type="none"/>
            <a:tailEnd len="med" w="med" type="triangle"/>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3"/>
          <p:cNvSpPr txBox="1"/>
          <p:nvPr/>
        </p:nvSpPr>
        <p:spPr>
          <a:xfrm>
            <a:off x="1334880" y="1071720"/>
            <a:ext cx="9522000" cy="5889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Step 2 : Installing the vector program (2)</a:t>
            </a:r>
            <a:endParaRPr b="0" i="0" sz="3700" u="none" cap="none" strike="noStrike">
              <a:solidFill>
                <a:srgbClr val="000000"/>
              </a:solidFill>
              <a:latin typeface="Calibri"/>
              <a:ea typeface="Calibri"/>
              <a:cs typeface="Calibri"/>
              <a:sym typeface="Calibri"/>
            </a:endParaRPr>
          </a:p>
        </p:txBody>
      </p:sp>
      <p:sp>
        <p:nvSpPr>
          <p:cNvPr id="205" name="Google Shape;205;p13"/>
          <p:cNvSpPr/>
          <p:nvPr/>
        </p:nvSpPr>
        <p:spPr>
          <a:xfrm>
            <a:off x="1313640" y="1782720"/>
            <a:ext cx="4588560" cy="1088280"/>
          </a:xfrm>
          <a:prstGeom prst="rect">
            <a:avLst/>
          </a:prstGeom>
          <a:noFill/>
          <a:ln>
            <a:noFill/>
          </a:ln>
        </p:spPr>
        <p:txBody>
          <a:bodyPr anchorCtr="0" anchor="t" bIns="0" lIns="0" spcFirstLastPara="1" rIns="0" wrap="square" tIns="37425">
            <a:spAutoFit/>
          </a:bodyPr>
          <a:lstStyle/>
          <a:p>
            <a:pPr indent="0" lvl="0" marL="12240" marR="0" rtl="0" algn="l">
              <a:lnSpc>
                <a:spcPct val="100000"/>
              </a:lnSpc>
              <a:spcBef>
                <a:spcPts val="0"/>
              </a:spcBef>
              <a:spcAft>
                <a:spcPts val="0"/>
              </a:spcAft>
              <a:buNone/>
            </a:pPr>
            <a:r>
              <a:rPr b="0" i="0" lang="en-US" sz="2400" u="none" cap="none" strike="noStrike">
                <a:solidFill>
                  <a:srgbClr val="595959"/>
                </a:solidFill>
                <a:latin typeface="Arial"/>
                <a:ea typeface="Arial"/>
                <a:cs typeface="Arial"/>
                <a:sym typeface="Arial"/>
              </a:rPr>
              <a:t>            Method a</a:t>
            </a:r>
            <a:endParaRPr b="0" i="0" sz="2400" u="none" cap="none" strike="noStrike">
              <a:latin typeface="Arial"/>
              <a:ea typeface="Arial"/>
              <a:cs typeface="Arial"/>
              <a:sym typeface="Arial"/>
            </a:endParaRPr>
          </a:p>
          <a:p>
            <a:pPr indent="0" lvl="0" marL="12240" marR="0" rtl="0" algn="l">
              <a:lnSpc>
                <a:spcPct val="100000"/>
              </a:lnSpc>
              <a:spcBef>
                <a:spcPts val="295"/>
              </a:spcBef>
              <a:spcAft>
                <a:spcPts val="0"/>
              </a:spcAft>
              <a:buNone/>
            </a:pPr>
            <a:r>
              <a:rPr b="0" i="0" lang="en-US" sz="2000" u="none" cap="none" strike="noStrike">
                <a:solidFill>
                  <a:srgbClr val="595959"/>
                </a:solidFill>
                <a:latin typeface="Arial"/>
                <a:ea typeface="Arial"/>
                <a:cs typeface="Arial"/>
                <a:sym typeface="Arial"/>
              </a:rPr>
              <a:t>TCP connection to a shell (rsh or Finger)</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p:txBody>
      </p:sp>
      <p:sp>
        <p:nvSpPr>
          <p:cNvPr id="206" name="Google Shape;206;p13"/>
          <p:cNvSpPr/>
          <p:nvPr/>
        </p:nvSpPr>
        <p:spPr>
          <a:xfrm>
            <a:off x="6800040" y="1770480"/>
            <a:ext cx="4476960" cy="745920"/>
          </a:xfrm>
          <a:prstGeom prst="rect">
            <a:avLst/>
          </a:prstGeom>
          <a:noFill/>
          <a:ln>
            <a:noFill/>
          </a:ln>
        </p:spPr>
        <p:txBody>
          <a:bodyPr anchorCtr="0" anchor="t" bIns="0" lIns="0" spcFirstLastPara="1" rIns="0" wrap="square" tIns="37425">
            <a:spAutoFit/>
          </a:bodyPr>
          <a:lstStyle/>
          <a:p>
            <a:pPr indent="0" lvl="0" marL="12240" marR="0" rtl="0" algn="l">
              <a:lnSpc>
                <a:spcPct val="100000"/>
              </a:lnSpc>
              <a:spcBef>
                <a:spcPts val="0"/>
              </a:spcBef>
              <a:spcAft>
                <a:spcPts val="0"/>
              </a:spcAft>
              <a:buNone/>
            </a:pPr>
            <a:r>
              <a:rPr b="0" i="0" lang="en-US" sz="2400" u="none" cap="none" strike="noStrike">
                <a:solidFill>
                  <a:srgbClr val="595959"/>
                </a:solidFill>
                <a:latin typeface="Arial"/>
                <a:ea typeface="Arial"/>
                <a:cs typeface="Arial"/>
                <a:sym typeface="Arial"/>
              </a:rPr>
              <a:t>             Method b</a:t>
            </a:r>
            <a:endParaRPr b="0" i="0" sz="2400" u="none" cap="none" strike="noStrike">
              <a:latin typeface="Arial"/>
              <a:ea typeface="Arial"/>
              <a:cs typeface="Arial"/>
              <a:sym typeface="Arial"/>
            </a:endParaRPr>
          </a:p>
          <a:p>
            <a:pPr indent="0" lvl="0" marL="12240" marR="0" rtl="0" algn="l">
              <a:lnSpc>
                <a:spcPct val="100000"/>
              </a:lnSpc>
              <a:spcBef>
                <a:spcPts val="295"/>
              </a:spcBef>
              <a:spcAft>
                <a:spcPts val="0"/>
              </a:spcAft>
              <a:buNone/>
            </a:pPr>
            <a:r>
              <a:rPr b="0" i="0" lang="en-US" sz="2000" u="none" cap="none" strike="noStrike">
                <a:solidFill>
                  <a:srgbClr val="595959"/>
                </a:solidFill>
                <a:latin typeface="Arial"/>
                <a:ea typeface="Arial"/>
                <a:cs typeface="Arial"/>
                <a:sym typeface="Arial"/>
              </a:rPr>
              <a:t>SMTP connection (sendmail)</a:t>
            </a:r>
            <a:endParaRPr b="0" i="0" sz="2000" u="none" cap="none" strike="noStrike">
              <a:latin typeface="Arial"/>
              <a:ea typeface="Arial"/>
              <a:cs typeface="Arial"/>
              <a:sym typeface="Arial"/>
            </a:endParaRPr>
          </a:p>
        </p:txBody>
      </p:sp>
      <p:pic>
        <p:nvPicPr>
          <p:cNvPr id="207" name="Google Shape;207;p13"/>
          <p:cNvPicPr preferRelativeResize="0"/>
          <p:nvPr/>
        </p:nvPicPr>
        <p:blipFill rotWithShape="1">
          <a:blip r:embed="rId3">
            <a:alphaModFix/>
          </a:blip>
          <a:srcRect b="0" l="0" r="0" t="0"/>
          <a:stretch/>
        </p:blipFill>
        <p:spPr>
          <a:xfrm>
            <a:off x="1257840" y="3228480"/>
            <a:ext cx="4588560" cy="2927160"/>
          </a:xfrm>
          <a:prstGeom prst="rect">
            <a:avLst/>
          </a:prstGeom>
          <a:noFill/>
          <a:ln>
            <a:noFill/>
          </a:ln>
        </p:spPr>
      </p:pic>
      <p:pic>
        <p:nvPicPr>
          <p:cNvPr id="208" name="Google Shape;208;p13"/>
          <p:cNvPicPr preferRelativeResize="0"/>
          <p:nvPr/>
        </p:nvPicPr>
        <p:blipFill rotWithShape="1">
          <a:blip r:embed="rId4">
            <a:alphaModFix/>
          </a:blip>
          <a:srcRect b="0" l="0" r="0" t="0"/>
          <a:stretch/>
        </p:blipFill>
        <p:spPr>
          <a:xfrm>
            <a:off x="7238880" y="2666880"/>
            <a:ext cx="3882600" cy="39621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nvSpPr>
        <p:spPr>
          <a:xfrm>
            <a:off x="1334880" y="1071720"/>
            <a:ext cx="9522000" cy="5691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Step 3 : Downloading files from the server</a:t>
            </a:r>
            <a:endParaRPr b="0" i="0" sz="3700" u="none" cap="none" strike="noStrike">
              <a:solidFill>
                <a:srgbClr val="000000"/>
              </a:solidFill>
              <a:latin typeface="Calibri"/>
              <a:ea typeface="Calibri"/>
              <a:cs typeface="Calibri"/>
              <a:sym typeface="Calibri"/>
            </a:endParaRPr>
          </a:p>
        </p:txBody>
      </p:sp>
      <p:sp>
        <p:nvSpPr>
          <p:cNvPr id="215" name="Google Shape;215;p14"/>
          <p:cNvSpPr/>
          <p:nvPr/>
        </p:nvSpPr>
        <p:spPr>
          <a:xfrm>
            <a:off x="1313640" y="1782720"/>
            <a:ext cx="10116000" cy="2396880"/>
          </a:xfrm>
          <a:prstGeom prst="rect">
            <a:avLst/>
          </a:prstGeom>
          <a:noFill/>
          <a:ln>
            <a:noFill/>
          </a:ln>
        </p:spPr>
        <p:txBody>
          <a:bodyPr anchorCtr="0" anchor="t" bIns="0" lIns="0" spcFirstLastPara="1" rIns="0" wrap="square" tIns="37425">
            <a:spAutoFit/>
          </a:bodyPr>
          <a:lstStyle/>
          <a:p>
            <a:pPr indent="-204120" lvl="0" marL="216360"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The vector program downloads three files from the server worm</a:t>
            </a:r>
            <a:endParaRPr b="0" i="0" sz="20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Sun 3 binary version worm</a:t>
            </a:r>
            <a:endParaRPr b="0" i="0" sz="20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VAX version worm</a:t>
            </a:r>
            <a:endParaRPr b="0" i="0" sz="20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Vector program source code</a:t>
            </a:r>
            <a:endParaRPr b="0" i="0" sz="2000" u="none" cap="none" strike="noStrike">
              <a:latin typeface="Arial"/>
              <a:ea typeface="Arial"/>
              <a:cs typeface="Arial"/>
              <a:sym typeface="Arial"/>
            </a:endParaRPr>
          </a:p>
          <a:p>
            <a:pPr indent="0" lvl="0" marL="469440" marR="0" rtl="0" algn="l">
              <a:lnSpc>
                <a:spcPct val="100000"/>
              </a:lnSpc>
              <a:spcBef>
                <a:spcPts val="295"/>
              </a:spcBef>
              <a:spcAft>
                <a:spcPts val="0"/>
              </a:spcAft>
              <a:buNone/>
            </a:pPr>
            <a:r>
              <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The vector became a shell (via execl call) with input/output by the server worm</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p:txBody>
      </p:sp>
      <p:sp>
        <p:nvSpPr>
          <p:cNvPr id="216" name="Google Shape;216;p14"/>
          <p:cNvSpPr/>
          <p:nvPr/>
        </p:nvSpPr>
        <p:spPr>
          <a:xfrm>
            <a:off x="2314800" y="4495680"/>
            <a:ext cx="2819160" cy="1676160"/>
          </a:xfrm>
          <a:prstGeom prst="rect">
            <a:avLst/>
          </a:prstGeom>
          <a:solidFill>
            <a:srgbClr val="FABF8E"/>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4"/>
          <p:cNvSpPr/>
          <p:nvPr/>
        </p:nvSpPr>
        <p:spPr>
          <a:xfrm>
            <a:off x="7010280" y="4267080"/>
            <a:ext cx="3504960" cy="2437920"/>
          </a:xfrm>
          <a:prstGeom prst="rect">
            <a:avLst/>
          </a:prstGeom>
          <a:solidFill>
            <a:srgbClr val="C2D59B"/>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4"/>
          <p:cNvSpPr/>
          <p:nvPr/>
        </p:nvSpPr>
        <p:spPr>
          <a:xfrm>
            <a:off x="3076920" y="4038480"/>
            <a:ext cx="1294920" cy="395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Attacker</a:t>
            </a:r>
            <a:endParaRPr b="0" i="0" sz="2000" u="none" cap="none" strike="noStrike">
              <a:latin typeface="Arial"/>
              <a:ea typeface="Arial"/>
              <a:cs typeface="Arial"/>
              <a:sym typeface="Arial"/>
            </a:endParaRPr>
          </a:p>
        </p:txBody>
      </p:sp>
      <p:sp>
        <p:nvSpPr>
          <p:cNvPr id="219" name="Google Shape;219;p14"/>
          <p:cNvSpPr/>
          <p:nvPr/>
        </p:nvSpPr>
        <p:spPr>
          <a:xfrm>
            <a:off x="8229600" y="3809880"/>
            <a:ext cx="1294920" cy="395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Victim</a:t>
            </a:r>
            <a:endParaRPr b="0" i="0" sz="2000" u="none" cap="none" strike="noStrike">
              <a:latin typeface="Arial"/>
              <a:ea typeface="Arial"/>
              <a:cs typeface="Arial"/>
              <a:sym typeface="Arial"/>
            </a:endParaRPr>
          </a:p>
        </p:txBody>
      </p:sp>
      <p:sp>
        <p:nvSpPr>
          <p:cNvPr id="220" name="Google Shape;220;p14"/>
          <p:cNvSpPr/>
          <p:nvPr/>
        </p:nvSpPr>
        <p:spPr>
          <a:xfrm>
            <a:off x="5667840" y="4419720"/>
            <a:ext cx="129492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800" u="none" cap="none" strike="noStrike">
                <a:solidFill>
                  <a:srgbClr val="A6A6A6"/>
                </a:solidFill>
                <a:latin typeface="Arial"/>
                <a:ea typeface="Arial"/>
                <a:cs typeface="Arial"/>
                <a:sym typeface="Arial"/>
              </a:rPr>
              <a:t>socket</a:t>
            </a:r>
            <a:endParaRPr b="0" i="0" sz="1800" u="none" cap="none" strike="noStrike">
              <a:latin typeface="Arial"/>
              <a:ea typeface="Arial"/>
              <a:cs typeface="Arial"/>
              <a:sym typeface="Arial"/>
            </a:endParaRPr>
          </a:p>
        </p:txBody>
      </p:sp>
      <p:sp>
        <p:nvSpPr>
          <p:cNvPr id="221" name="Google Shape;221;p14"/>
          <p:cNvSpPr/>
          <p:nvPr/>
        </p:nvSpPr>
        <p:spPr>
          <a:xfrm>
            <a:off x="3352680" y="4800600"/>
            <a:ext cx="1294920" cy="380520"/>
          </a:xfrm>
          <a:prstGeom prst="roundRect">
            <a:avLst>
              <a:gd fmla="val 16667" name="adj"/>
            </a:avLst>
          </a:prstGeom>
          <a:solidFill>
            <a:srgbClr val="C00000"/>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main</a:t>
            </a:r>
            <a:endParaRPr b="0" i="0" sz="1800" u="none" cap="none" strike="noStrike">
              <a:latin typeface="Arial"/>
              <a:ea typeface="Arial"/>
              <a:cs typeface="Arial"/>
              <a:sym typeface="Arial"/>
            </a:endParaRPr>
          </a:p>
        </p:txBody>
      </p:sp>
      <p:sp>
        <p:nvSpPr>
          <p:cNvPr id="222" name="Google Shape;222;p14"/>
          <p:cNvSpPr/>
          <p:nvPr/>
        </p:nvSpPr>
        <p:spPr>
          <a:xfrm>
            <a:off x="7696080" y="4800600"/>
            <a:ext cx="1218960" cy="544680"/>
          </a:xfrm>
          <a:prstGeom prst="roundRect">
            <a:avLst>
              <a:gd fmla="val 16667" name="adj"/>
            </a:avLst>
          </a:prstGeom>
          <a:solidFill>
            <a:srgbClr val="C00000"/>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vector</a:t>
            </a:r>
            <a:endParaRPr b="0" i="0" sz="1800" u="none" cap="none" strike="noStrike">
              <a:latin typeface="Arial"/>
              <a:ea typeface="Arial"/>
              <a:cs typeface="Arial"/>
              <a:sym typeface="Arial"/>
            </a:endParaRPr>
          </a:p>
        </p:txBody>
      </p:sp>
      <p:sp>
        <p:nvSpPr>
          <p:cNvPr id="223" name="Google Shape;223;p14"/>
          <p:cNvSpPr/>
          <p:nvPr/>
        </p:nvSpPr>
        <p:spPr>
          <a:xfrm>
            <a:off x="4829400" y="4724280"/>
            <a:ext cx="2666520" cy="15192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4"/>
          <p:cNvSpPr/>
          <p:nvPr/>
        </p:nvSpPr>
        <p:spPr>
          <a:xfrm>
            <a:off x="5257800" y="4800600"/>
            <a:ext cx="167616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Download files</a:t>
            </a:r>
            <a:endParaRPr b="0" i="0" sz="1800" u="none" cap="none" strike="noStrike">
              <a:latin typeface="Arial"/>
              <a:ea typeface="Arial"/>
              <a:cs typeface="Arial"/>
              <a:sym typeface="Arial"/>
            </a:endParaRPr>
          </a:p>
        </p:txBody>
      </p:sp>
      <p:pic>
        <p:nvPicPr>
          <p:cNvPr id="225" name="Google Shape;225;p14"/>
          <p:cNvPicPr preferRelativeResize="0"/>
          <p:nvPr/>
        </p:nvPicPr>
        <p:blipFill rotWithShape="1">
          <a:blip r:embed="rId3">
            <a:alphaModFix/>
          </a:blip>
          <a:srcRect b="0" l="0" r="0" t="0"/>
          <a:stretch/>
        </p:blipFill>
        <p:spPr>
          <a:xfrm>
            <a:off x="7620120" y="5683320"/>
            <a:ext cx="1010160" cy="869760"/>
          </a:xfrm>
          <a:prstGeom prst="rect">
            <a:avLst/>
          </a:prstGeom>
          <a:noFill/>
          <a:ln>
            <a:noFill/>
          </a:ln>
        </p:spPr>
      </p:pic>
      <p:sp>
        <p:nvSpPr>
          <p:cNvPr id="226" name="Google Shape;226;p14"/>
          <p:cNvSpPr/>
          <p:nvPr/>
        </p:nvSpPr>
        <p:spPr>
          <a:xfrm>
            <a:off x="7238880" y="4800600"/>
            <a:ext cx="761760" cy="1752120"/>
          </a:xfrm>
          <a:prstGeom prst="arc">
            <a:avLst>
              <a:gd fmla="val 15996102" name="adj1"/>
              <a:gd fmla="val 0" name="adj2"/>
            </a:avLst>
          </a:prstGeom>
          <a:noFill/>
          <a:ln cap="flat" cmpd="sng" w="508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4"/>
          <p:cNvSpPr/>
          <p:nvPr/>
        </p:nvSpPr>
        <p:spPr>
          <a:xfrm>
            <a:off x="8658000" y="5987520"/>
            <a:ext cx="71424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Shell</a:t>
            </a:r>
            <a:endParaRPr b="0" i="0" sz="1800" u="none" cap="none" strike="noStrike">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5"/>
          <p:cNvSpPr txBox="1"/>
          <p:nvPr/>
        </p:nvSpPr>
        <p:spPr>
          <a:xfrm>
            <a:off x="1334880" y="1071720"/>
            <a:ext cx="9522000" cy="5691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Step 4 : Loading executables (“new worm”)</a:t>
            </a:r>
            <a:endParaRPr b="0" i="0" sz="3700" u="none" cap="none" strike="noStrike">
              <a:solidFill>
                <a:srgbClr val="000000"/>
              </a:solidFill>
              <a:latin typeface="Calibri"/>
              <a:ea typeface="Calibri"/>
              <a:cs typeface="Calibri"/>
              <a:sym typeface="Calibri"/>
            </a:endParaRPr>
          </a:p>
        </p:txBody>
      </p:sp>
      <p:sp>
        <p:nvSpPr>
          <p:cNvPr id="234" name="Google Shape;234;p15"/>
          <p:cNvSpPr/>
          <p:nvPr/>
        </p:nvSpPr>
        <p:spPr>
          <a:xfrm>
            <a:off x="1313640" y="1782720"/>
            <a:ext cx="10116000" cy="1027440"/>
          </a:xfrm>
          <a:prstGeom prst="rect">
            <a:avLst/>
          </a:prstGeom>
          <a:noFill/>
          <a:ln>
            <a:noFill/>
          </a:ln>
        </p:spPr>
        <p:txBody>
          <a:bodyPr anchorCtr="0" anchor="t" bIns="0" lIns="0" spcFirstLastPara="1" rIns="0" wrap="square" tIns="37425">
            <a:spAutoFit/>
          </a:bodyPr>
          <a:lstStyle/>
          <a:p>
            <a:pPr indent="-204120" lvl="0" marL="216360"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Server worm makes executables with the binaries via the connected shell (i.e, vector)</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Executes the binaries (“new worm”)</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p:txBody>
      </p:sp>
      <p:sp>
        <p:nvSpPr>
          <p:cNvPr id="235" name="Google Shape;235;p15"/>
          <p:cNvSpPr/>
          <p:nvPr/>
        </p:nvSpPr>
        <p:spPr>
          <a:xfrm>
            <a:off x="2314800" y="3886200"/>
            <a:ext cx="2819160" cy="1676160"/>
          </a:xfrm>
          <a:prstGeom prst="rect">
            <a:avLst/>
          </a:prstGeom>
          <a:solidFill>
            <a:srgbClr val="FABF8E"/>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
          <p:cNvSpPr/>
          <p:nvPr/>
        </p:nvSpPr>
        <p:spPr>
          <a:xfrm>
            <a:off x="7010280" y="3657600"/>
            <a:ext cx="3504960" cy="2437920"/>
          </a:xfrm>
          <a:prstGeom prst="rect">
            <a:avLst/>
          </a:prstGeom>
          <a:solidFill>
            <a:srgbClr val="C2D59B"/>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5"/>
          <p:cNvSpPr/>
          <p:nvPr/>
        </p:nvSpPr>
        <p:spPr>
          <a:xfrm>
            <a:off x="3076920" y="3429000"/>
            <a:ext cx="1294920" cy="395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Attacker</a:t>
            </a:r>
            <a:endParaRPr b="0" i="0" sz="2000" u="none" cap="none" strike="noStrike">
              <a:latin typeface="Arial"/>
              <a:ea typeface="Arial"/>
              <a:cs typeface="Arial"/>
              <a:sym typeface="Arial"/>
            </a:endParaRPr>
          </a:p>
        </p:txBody>
      </p:sp>
      <p:sp>
        <p:nvSpPr>
          <p:cNvPr id="238" name="Google Shape;238;p15"/>
          <p:cNvSpPr/>
          <p:nvPr/>
        </p:nvSpPr>
        <p:spPr>
          <a:xfrm>
            <a:off x="8229600" y="3200400"/>
            <a:ext cx="1294920" cy="395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Victim</a:t>
            </a:r>
            <a:endParaRPr b="0" i="0" sz="2000" u="none" cap="none" strike="noStrike">
              <a:latin typeface="Arial"/>
              <a:ea typeface="Arial"/>
              <a:cs typeface="Arial"/>
              <a:sym typeface="Arial"/>
            </a:endParaRPr>
          </a:p>
        </p:txBody>
      </p:sp>
      <p:sp>
        <p:nvSpPr>
          <p:cNvPr id="239" name="Google Shape;239;p15"/>
          <p:cNvSpPr/>
          <p:nvPr/>
        </p:nvSpPr>
        <p:spPr>
          <a:xfrm>
            <a:off x="5667840" y="3809880"/>
            <a:ext cx="129492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800" u="none" cap="none" strike="noStrike">
                <a:solidFill>
                  <a:srgbClr val="A6A6A6"/>
                </a:solidFill>
                <a:latin typeface="Arial"/>
                <a:ea typeface="Arial"/>
                <a:cs typeface="Arial"/>
                <a:sym typeface="Arial"/>
              </a:rPr>
              <a:t>socket</a:t>
            </a:r>
            <a:endParaRPr b="0" i="0" sz="1800" u="none" cap="none" strike="noStrike">
              <a:latin typeface="Arial"/>
              <a:ea typeface="Arial"/>
              <a:cs typeface="Arial"/>
              <a:sym typeface="Arial"/>
            </a:endParaRPr>
          </a:p>
        </p:txBody>
      </p:sp>
      <p:sp>
        <p:nvSpPr>
          <p:cNvPr id="240" name="Google Shape;240;p15"/>
          <p:cNvSpPr/>
          <p:nvPr/>
        </p:nvSpPr>
        <p:spPr>
          <a:xfrm>
            <a:off x="3352680" y="4191120"/>
            <a:ext cx="1294920" cy="380520"/>
          </a:xfrm>
          <a:prstGeom prst="roundRect">
            <a:avLst>
              <a:gd fmla="val 16667" name="adj"/>
            </a:avLst>
          </a:prstGeom>
          <a:solidFill>
            <a:srgbClr val="C00000"/>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main</a:t>
            </a:r>
            <a:endParaRPr b="0" i="0" sz="1800" u="none" cap="none" strike="noStrike">
              <a:latin typeface="Arial"/>
              <a:ea typeface="Arial"/>
              <a:cs typeface="Arial"/>
              <a:sym typeface="Arial"/>
            </a:endParaRPr>
          </a:p>
        </p:txBody>
      </p:sp>
      <p:sp>
        <p:nvSpPr>
          <p:cNvPr id="241" name="Google Shape;241;p15"/>
          <p:cNvSpPr/>
          <p:nvPr/>
        </p:nvSpPr>
        <p:spPr>
          <a:xfrm>
            <a:off x="7696080" y="4191120"/>
            <a:ext cx="1218960" cy="544680"/>
          </a:xfrm>
          <a:prstGeom prst="roundRect">
            <a:avLst>
              <a:gd fmla="val 16667" name="adj"/>
            </a:avLst>
          </a:prstGeom>
          <a:solidFill>
            <a:srgbClr val="C00000"/>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vector</a:t>
            </a:r>
            <a:endParaRPr b="0" i="0" sz="1800" u="none" cap="none" strike="noStrike">
              <a:latin typeface="Arial"/>
              <a:ea typeface="Arial"/>
              <a:cs typeface="Arial"/>
              <a:sym typeface="Arial"/>
            </a:endParaRPr>
          </a:p>
        </p:txBody>
      </p:sp>
      <p:sp>
        <p:nvSpPr>
          <p:cNvPr id="242" name="Google Shape;242;p15"/>
          <p:cNvSpPr/>
          <p:nvPr/>
        </p:nvSpPr>
        <p:spPr>
          <a:xfrm>
            <a:off x="4829400" y="4114800"/>
            <a:ext cx="2666520" cy="15192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5"/>
          <p:cNvSpPr/>
          <p:nvPr/>
        </p:nvSpPr>
        <p:spPr>
          <a:xfrm>
            <a:off x="5257800" y="4191120"/>
            <a:ext cx="167616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800" u="none" cap="none" strike="noStrike">
                <a:solidFill>
                  <a:srgbClr val="A6A6A6"/>
                </a:solidFill>
                <a:latin typeface="Arial"/>
                <a:ea typeface="Arial"/>
                <a:cs typeface="Arial"/>
                <a:sym typeface="Arial"/>
              </a:rPr>
              <a:t>Download files</a:t>
            </a:r>
            <a:endParaRPr b="0" i="0" sz="1800" u="none" cap="none" strike="noStrike">
              <a:latin typeface="Arial"/>
              <a:ea typeface="Arial"/>
              <a:cs typeface="Arial"/>
              <a:sym typeface="Arial"/>
            </a:endParaRPr>
          </a:p>
        </p:txBody>
      </p:sp>
      <p:pic>
        <p:nvPicPr>
          <p:cNvPr id="244" name="Google Shape;244;p15"/>
          <p:cNvPicPr preferRelativeResize="0"/>
          <p:nvPr/>
        </p:nvPicPr>
        <p:blipFill rotWithShape="1">
          <a:blip r:embed="rId3">
            <a:alphaModFix/>
          </a:blip>
          <a:srcRect b="0" l="0" r="0" t="0"/>
          <a:stretch/>
        </p:blipFill>
        <p:spPr>
          <a:xfrm>
            <a:off x="7620120" y="5073480"/>
            <a:ext cx="1010160" cy="869760"/>
          </a:xfrm>
          <a:prstGeom prst="rect">
            <a:avLst/>
          </a:prstGeom>
          <a:noFill/>
          <a:ln>
            <a:noFill/>
          </a:ln>
        </p:spPr>
      </p:pic>
      <p:sp>
        <p:nvSpPr>
          <p:cNvPr id="245" name="Google Shape;245;p15"/>
          <p:cNvSpPr/>
          <p:nvPr/>
        </p:nvSpPr>
        <p:spPr>
          <a:xfrm>
            <a:off x="7238880" y="4191120"/>
            <a:ext cx="761760" cy="1752120"/>
          </a:xfrm>
          <a:prstGeom prst="arc">
            <a:avLst>
              <a:gd fmla="val 15996102" name="adj1"/>
              <a:gd fmla="val 0" name="adj2"/>
            </a:avLst>
          </a:prstGeom>
          <a:noFill/>
          <a:ln cap="flat" cmpd="sng" w="508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
          <p:cNvSpPr/>
          <p:nvPr/>
        </p:nvSpPr>
        <p:spPr>
          <a:xfrm>
            <a:off x="7010280" y="5378040"/>
            <a:ext cx="71424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Shell</a:t>
            </a:r>
            <a:endParaRPr b="0" i="0" sz="1800" u="none" cap="none" strike="noStrike">
              <a:latin typeface="Arial"/>
              <a:ea typeface="Arial"/>
              <a:cs typeface="Arial"/>
              <a:sym typeface="Arial"/>
            </a:endParaRPr>
          </a:p>
        </p:txBody>
      </p:sp>
      <p:sp>
        <p:nvSpPr>
          <p:cNvPr id="247" name="Google Shape;247;p15"/>
          <p:cNvSpPr/>
          <p:nvPr/>
        </p:nvSpPr>
        <p:spPr>
          <a:xfrm>
            <a:off x="9051480" y="5073480"/>
            <a:ext cx="1294920" cy="869760"/>
          </a:xfrm>
          <a:prstGeom prst="roundRect">
            <a:avLst>
              <a:gd fmla="val 16667" name="adj"/>
            </a:avLst>
          </a:prstGeom>
          <a:solidFill>
            <a:srgbClr val="C00000"/>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New worm main</a:t>
            </a:r>
            <a:endParaRPr b="0" i="0" sz="1800" u="none" cap="none" strike="noStrike">
              <a:latin typeface="Arial"/>
              <a:ea typeface="Arial"/>
              <a:cs typeface="Arial"/>
              <a:sym typeface="Arial"/>
            </a:endParaRPr>
          </a:p>
        </p:txBody>
      </p:sp>
      <p:sp>
        <p:nvSpPr>
          <p:cNvPr id="248" name="Google Shape;248;p15"/>
          <p:cNvSpPr/>
          <p:nvPr/>
        </p:nvSpPr>
        <p:spPr>
          <a:xfrm>
            <a:off x="8686800" y="5432400"/>
            <a:ext cx="324360" cy="14004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6"/>
          <p:cNvSpPr txBox="1"/>
          <p:nvPr/>
        </p:nvSpPr>
        <p:spPr>
          <a:xfrm>
            <a:off x="1334880" y="1071720"/>
            <a:ext cx="9522000" cy="5691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Step 5 : Hiding itself</a:t>
            </a:r>
            <a:endParaRPr b="0" i="0" sz="3700" u="none" cap="none" strike="noStrike">
              <a:solidFill>
                <a:srgbClr val="000000"/>
              </a:solidFill>
              <a:latin typeface="Calibri"/>
              <a:ea typeface="Calibri"/>
              <a:cs typeface="Calibri"/>
              <a:sym typeface="Calibri"/>
            </a:endParaRPr>
          </a:p>
        </p:txBody>
      </p:sp>
      <p:sp>
        <p:nvSpPr>
          <p:cNvPr id="255" name="Google Shape;255;p16"/>
          <p:cNvSpPr/>
          <p:nvPr/>
        </p:nvSpPr>
        <p:spPr>
          <a:xfrm>
            <a:off x="1313640" y="1782720"/>
            <a:ext cx="10116000" cy="1332360"/>
          </a:xfrm>
          <a:prstGeom prst="rect">
            <a:avLst/>
          </a:prstGeom>
          <a:noFill/>
          <a:ln>
            <a:noFill/>
          </a:ln>
        </p:spPr>
        <p:txBody>
          <a:bodyPr anchorCtr="0" anchor="t" bIns="0" lIns="0" spcFirstLastPara="1" rIns="0" wrap="square" tIns="37425">
            <a:spAutoFit/>
          </a:bodyPr>
          <a:lstStyle/>
          <a:p>
            <a:pPr indent="-204120" lvl="0" marL="216360"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(New worm) Hiding process to prevent detection</a:t>
            </a:r>
            <a:endParaRPr b="0" i="0" sz="20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Remove all the trails it made (unlinking itself, killing its parent, encrypting each file, deleting from disk, etc)</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p:txBody>
      </p:sp>
      <p:sp>
        <p:nvSpPr>
          <p:cNvPr id="256" name="Google Shape;256;p16"/>
          <p:cNvSpPr/>
          <p:nvPr/>
        </p:nvSpPr>
        <p:spPr>
          <a:xfrm>
            <a:off x="2314800" y="3886200"/>
            <a:ext cx="2819160" cy="1676160"/>
          </a:xfrm>
          <a:prstGeom prst="rect">
            <a:avLst/>
          </a:prstGeom>
          <a:solidFill>
            <a:srgbClr val="FABF8E"/>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6"/>
          <p:cNvSpPr/>
          <p:nvPr/>
        </p:nvSpPr>
        <p:spPr>
          <a:xfrm>
            <a:off x="7010280" y="3657600"/>
            <a:ext cx="3504960" cy="2437920"/>
          </a:xfrm>
          <a:prstGeom prst="rect">
            <a:avLst/>
          </a:prstGeom>
          <a:solidFill>
            <a:srgbClr val="C2D59B"/>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6"/>
          <p:cNvSpPr/>
          <p:nvPr/>
        </p:nvSpPr>
        <p:spPr>
          <a:xfrm>
            <a:off x="3076920" y="3429000"/>
            <a:ext cx="1294920" cy="395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Attacker</a:t>
            </a:r>
            <a:endParaRPr b="0" i="0" sz="2000" u="none" cap="none" strike="noStrike">
              <a:latin typeface="Arial"/>
              <a:ea typeface="Arial"/>
              <a:cs typeface="Arial"/>
              <a:sym typeface="Arial"/>
            </a:endParaRPr>
          </a:p>
        </p:txBody>
      </p:sp>
      <p:sp>
        <p:nvSpPr>
          <p:cNvPr id="259" name="Google Shape;259;p16"/>
          <p:cNvSpPr/>
          <p:nvPr/>
        </p:nvSpPr>
        <p:spPr>
          <a:xfrm>
            <a:off x="8229600" y="3200400"/>
            <a:ext cx="1294920" cy="395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Victim</a:t>
            </a:r>
            <a:endParaRPr b="0" i="0" sz="2000" u="none" cap="none" strike="noStrike">
              <a:latin typeface="Arial"/>
              <a:ea typeface="Arial"/>
              <a:cs typeface="Arial"/>
              <a:sym typeface="Arial"/>
            </a:endParaRPr>
          </a:p>
        </p:txBody>
      </p:sp>
      <p:sp>
        <p:nvSpPr>
          <p:cNvPr id="260" name="Google Shape;260;p16"/>
          <p:cNvSpPr/>
          <p:nvPr/>
        </p:nvSpPr>
        <p:spPr>
          <a:xfrm>
            <a:off x="5667840" y="3809880"/>
            <a:ext cx="129492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800" u="none" cap="none" strike="noStrike">
                <a:solidFill>
                  <a:srgbClr val="A6A6A6"/>
                </a:solidFill>
                <a:latin typeface="Arial"/>
                <a:ea typeface="Arial"/>
                <a:cs typeface="Arial"/>
                <a:sym typeface="Arial"/>
              </a:rPr>
              <a:t>socket</a:t>
            </a:r>
            <a:endParaRPr b="0" i="0" sz="1800" u="none" cap="none" strike="noStrike">
              <a:latin typeface="Arial"/>
              <a:ea typeface="Arial"/>
              <a:cs typeface="Arial"/>
              <a:sym typeface="Arial"/>
            </a:endParaRPr>
          </a:p>
        </p:txBody>
      </p:sp>
      <p:sp>
        <p:nvSpPr>
          <p:cNvPr id="261" name="Google Shape;261;p16"/>
          <p:cNvSpPr/>
          <p:nvPr/>
        </p:nvSpPr>
        <p:spPr>
          <a:xfrm>
            <a:off x="3352680" y="4191120"/>
            <a:ext cx="1294920" cy="380520"/>
          </a:xfrm>
          <a:prstGeom prst="roundRect">
            <a:avLst>
              <a:gd fmla="val 16667" name="adj"/>
            </a:avLst>
          </a:prstGeom>
          <a:solidFill>
            <a:srgbClr val="C00000"/>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main</a:t>
            </a:r>
            <a:endParaRPr b="0" i="0" sz="1800" u="none" cap="none" strike="noStrike">
              <a:latin typeface="Arial"/>
              <a:ea typeface="Arial"/>
              <a:cs typeface="Arial"/>
              <a:sym typeface="Arial"/>
            </a:endParaRPr>
          </a:p>
        </p:txBody>
      </p:sp>
      <p:sp>
        <p:nvSpPr>
          <p:cNvPr id="262" name="Google Shape;262;p16"/>
          <p:cNvSpPr/>
          <p:nvPr/>
        </p:nvSpPr>
        <p:spPr>
          <a:xfrm>
            <a:off x="7696080" y="4191120"/>
            <a:ext cx="1218960" cy="544680"/>
          </a:xfrm>
          <a:prstGeom prst="roundRect">
            <a:avLst>
              <a:gd fmla="val 16667" name="adj"/>
            </a:avLst>
          </a:prstGeom>
          <a:solidFill>
            <a:srgbClr val="FBD4B4"/>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vector</a:t>
            </a:r>
            <a:endParaRPr b="0" i="0" sz="1800" u="none" cap="none" strike="noStrike">
              <a:latin typeface="Arial"/>
              <a:ea typeface="Arial"/>
              <a:cs typeface="Arial"/>
              <a:sym typeface="Arial"/>
            </a:endParaRPr>
          </a:p>
        </p:txBody>
      </p:sp>
      <p:sp>
        <p:nvSpPr>
          <p:cNvPr id="263" name="Google Shape;263;p16"/>
          <p:cNvSpPr/>
          <p:nvPr/>
        </p:nvSpPr>
        <p:spPr>
          <a:xfrm>
            <a:off x="4829400" y="4114800"/>
            <a:ext cx="2666520" cy="151920"/>
          </a:xfrm>
          <a:prstGeom prst="rightArrow">
            <a:avLst>
              <a:gd fmla="val 50000" name="adj1"/>
              <a:gd fmla="val 50000" name="adj2"/>
            </a:avLst>
          </a:prstGeom>
          <a:solidFill>
            <a:srgbClr val="DAE5F1"/>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6"/>
          <p:cNvSpPr/>
          <p:nvPr/>
        </p:nvSpPr>
        <p:spPr>
          <a:xfrm>
            <a:off x="5257800" y="4191120"/>
            <a:ext cx="167616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800" u="none" cap="none" strike="noStrike">
                <a:solidFill>
                  <a:srgbClr val="A6A6A6"/>
                </a:solidFill>
                <a:latin typeface="Arial"/>
                <a:ea typeface="Arial"/>
                <a:cs typeface="Arial"/>
                <a:sym typeface="Arial"/>
              </a:rPr>
              <a:t>Download files</a:t>
            </a:r>
            <a:endParaRPr b="0" i="0" sz="1800" u="none" cap="none" strike="noStrike">
              <a:latin typeface="Arial"/>
              <a:ea typeface="Arial"/>
              <a:cs typeface="Arial"/>
              <a:sym typeface="Arial"/>
            </a:endParaRPr>
          </a:p>
        </p:txBody>
      </p:sp>
      <p:pic>
        <p:nvPicPr>
          <p:cNvPr id="265" name="Google Shape;265;p16"/>
          <p:cNvPicPr preferRelativeResize="0"/>
          <p:nvPr/>
        </p:nvPicPr>
        <p:blipFill rotWithShape="1">
          <a:blip r:embed="rId3">
            <a:alphaModFix amt="15000"/>
          </a:blip>
          <a:srcRect b="0" l="0" r="0" t="0"/>
          <a:stretch/>
        </p:blipFill>
        <p:spPr>
          <a:xfrm>
            <a:off x="7620120" y="5073480"/>
            <a:ext cx="1010160" cy="869760"/>
          </a:xfrm>
          <a:prstGeom prst="rect">
            <a:avLst/>
          </a:prstGeom>
          <a:noFill/>
          <a:ln>
            <a:noFill/>
          </a:ln>
        </p:spPr>
      </p:pic>
      <p:sp>
        <p:nvSpPr>
          <p:cNvPr id="266" name="Google Shape;266;p16"/>
          <p:cNvSpPr/>
          <p:nvPr/>
        </p:nvSpPr>
        <p:spPr>
          <a:xfrm>
            <a:off x="7238880" y="4191120"/>
            <a:ext cx="761760" cy="1752120"/>
          </a:xfrm>
          <a:prstGeom prst="arc">
            <a:avLst>
              <a:gd fmla="val 15996102" name="adj1"/>
              <a:gd fmla="val 0" name="adj2"/>
            </a:avLst>
          </a:prstGeom>
          <a:noFill/>
          <a:ln cap="flat" cmpd="sng" w="508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p:nvPr/>
        </p:nvSpPr>
        <p:spPr>
          <a:xfrm>
            <a:off x="7010280" y="5378040"/>
            <a:ext cx="71424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800" u="none" cap="none" strike="noStrike">
                <a:solidFill>
                  <a:srgbClr val="A6A6A6"/>
                </a:solidFill>
                <a:latin typeface="Arial"/>
                <a:ea typeface="Arial"/>
                <a:cs typeface="Arial"/>
                <a:sym typeface="Arial"/>
              </a:rPr>
              <a:t>Shell</a:t>
            </a:r>
            <a:endParaRPr b="0" i="0" sz="1800" u="none" cap="none" strike="noStrike">
              <a:latin typeface="Arial"/>
              <a:ea typeface="Arial"/>
              <a:cs typeface="Arial"/>
              <a:sym typeface="Arial"/>
            </a:endParaRPr>
          </a:p>
        </p:txBody>
      </p:sp>
      <p:sp>
        <p:nvSpPr>
          <p:cNvPr id="268" name="Google Shape;268;p16"/>
          <p:cNvSpPr/>
          <p:nvPr/>
        </p:nvSpPr>
        <p:spPr>
          <a:xfrm>
            <a:off x="9051480" y="5073480"/>
            <a:ext cx="1294920" cy="869760"/>
          </a:xfrm>
          <a:prstGeom prst="roundRect">
            <a:avLst>
              <a:gd fmla="val 16667" name="adj"/>
            </a:avLst>
          </a:prstGeom>
          <a:solidFill>
            <a:srgbClr val="C00000"/>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New worm main</a:t>
            </a:r>
            <a:endParaRPr b="0" i="0" sz="1800" u="none" cap="none" strike="noStrik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7"/>
          <p:cNvSpPr txBox="1"/>
          <p:nvPr/>
        </p:nvSpPr>
        <p:spPr>
          <a:xfrm>
            <a:off x="1334880" y="1071720"/>
            <a:ext cx="9522000" cy="5691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Step 6 : Gathering information</a:t>
            </a:r>
            <a:endParaRPr b="0" i="0" sz="3700" u="none" cap="none" strike="noStrike">
              <a:solidFill>
                <a:srgbClr val="000000"/>
              </a:solidFill>
              <a:latin typeface="Calibri"/>
              <a:ea typeface="Calibri"/>
              <a:cs typeface="Calibri"/>
              <a:sym typeface="Calibri"/>
            </a:endParaRPr>
          </a:p>
        </p:txBody>
      </p:sp>
      <p:sp>
        <p:nvSpPr>
          <p:cNvPr id="275" name="Google Shape;275;p17"/>
          <p:cNvSpPr/>
          <p:nvPr/>
        </p:nvSpPr>
        <p:spPr>
          <a:xfrm>
            <a:off x="1313650" y="1782728"/>
            <a:ext cx="10140600" cy="1107600"/>
          </a:xfrm>
          <a:prstGeom prst="rect">
            <a:avLst/>
          </a:prstGeom>
          <a:noFill/>
          <a:ln>
            <a:noFill/>
          </a:ln>
        </p:spPr>
        <p:txBody>
          <a:bodyPr anchorCtr="0" anchor="t" bIns="0" lIns="0" spcFirstLastPara="1" rIns="0" wrap="square" tIns="37425">
            <a:spAutoFit/>
          </a:bodyPr>
          <a:lstStyle/>
          <a:p>
            <a:pPr indent="-204119" lvl="0" marL="216359"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Gathering information through system calls (</a:t>
            </a:r>
            <a:r>
              <a:rPr b="0" i="1" lang="en-US" sz="2000" u="none" cap="none" strike="noStrike">
                <a:solidFill>
                  <a:srgbClr val="595959"/>
                </a:solidFill>
                <a:latin typeface="Arial"/>
                <a:ea typeface="Arial"/>
                <a:cs typeface="Arial"/>
                <a:sym typeface="Arial"/>
              </a:rPr>
              <a:t>ioctl) </a:t>
            </a:r>
            <a:r>
              <a:rPr b="0" lang="en-US" sz="2000" u="none" cap="none" strike="noStrike">
                <a:solidFill>
                  <a:srgbClr val="595959"/>
                </a:solidFill>
                <a:latin typeface="Arial"/>
                <a:ea typeface="Arial"/>
                <a:cs typeface="Arial"/>
                <a:sym typeface="Arial"/>
              </a:rPr>
              <a:t>and utilities (</a:t>
            </a:r>
            <a:r>
              <a:rPr b="0" i="1" lang="en-US" sz="2000" u="none" cap="none" strike="noStrike">
                <a:solidFill>
                  <a:srgbClr val="595959"/>
                </a:solidFill>
                <a:latin typeface="Arial"/>
                <a:ea typeface="Arial"/>
                <a:cs typeface="Arial"/>
                <a:sym typeface="Arial"/>
              </a:rPr>
              <a:t>netstat</a:t>
            </a:r>
            <a:r>
              <a:rPr b="0" lang="en-US" sz="2000" u="none" cap="none" strike="noStrike">
                <a:solidFill>
                  <a:srgbClr val="595959"/>
                </a:solidFill>
                <a:latin typeface="Arial"/>
                <a:ea typeface="Arial"/>
                <a:cs typeface="Arial"/>
                <a:sym typeface="Arial"/>
              </a:rPr>
              <a:t>) with various arguments</a:t>
            </a:r>
            <a:r>
              <a:rPr b="0" i="0" lang="en-US" sz="2000" u="none" cap="none" strike="noStrike">
                <a:solidFill>
                  <a:srgbClr val="595959"/>
                </a:solidFill>
                <a:latin typeface="Arial"/>
                <a:ea typeface="Arial"/>
                <a:cs typeface="Arial"/>
                <a:sym typeface="Arial"/>
              </a:rPr>
              <a:t>:</a:t>
            </a:r>
            <a:endParaRPr b="0" i="0" sz="2000" u="none" cap="none" strike="noStrike">
              <a:solidFill>
                <a:srgbClr val="595959"/>
              </a:solidFill>
              <a:latin typeface="Arial"/>
              <a:ea typeface="Arial"/>
              <a:cs typeface="Arial"/>
              <a:sym typeface="Arial"/>
            </a:endParaRPr>
          </a:p>
          <a:p>
            <a:pPr indent="-330200" lvl="1" marL="914400" marR="0" rtl="0" algn="l">
              <a:lnSpc>
                <a:spcPct val="100000"/>
              </a:lnSpc>
              <a:spcBef>
                <a:spcPts val="0"/>
              </a:spcBef>
              <a:spcAft>
                <a:spcPts val="0"/>
              </a:spcAft>
              <a:buClr>
                <a:srgbClr val="595959"/>
              </a:buClr>
              <a:buSzPts val="1600"/>
              <a:buFont typeface="Noto Sans Symbols"/>
              <a:buChar char="○"/>
            </a:pPr>
            <a:r>
              <a:rPr lang="en-US" sz="2000">
                <a:solidFill>
                  <a:srgbClr val="595959"/>
                </a:solidFill>
              </a:rPr>
              <a:t>Network interfaces</a:t>
            </a:r>
            <a:endParaRPr sz="2000">
              <a:solidFill>
                <a:srgbClr val="595959"/>
              </a:solidFill>
            </a:endParaRPr>
          </a:p>
          <a:p>
            <a:pPr indent="-330200" lvl="1" marL="914400" marR="0" rtl="0" algn="l">
              <a:lnSpc>
                <a:spcPct val="100000"/>
              </a:lnSpc>
              <a:spcBef>
                <a:spcPts val="0"/>
              </a:spcBef>
              <a:spcAft>
                <a:spcPts val="0"/>
              </a:spcAft>
              <a:buClr>
                <a:srgbClr val="595959"/>
              </a:buClr>
              <a:buSzPts val="1600"/>
              <a:buFont typeface="Noto Sans Symbols"/>
              <a:buChar char="○"/>
            </a:pPr>
            <a:r>
              <a:rPr lang="en-US" sz="2000">
                <a:solidFill>
                  <a:srgbClr val="595959"/>
                </a:solidFill>
              </a:rPr>
              <a:t>R</a:t>
            </a:r>
            <a:r>
              <a:rPr b="0" i="0" lang="en-US" sz="2000" u="none" cap="none" strike="noStrike">
                <a:solidFill>
                  <a:srgbClr val="595959"/>
                </a:solidFill>
                <a:latin typeface="Arial"/>
                <a:ea typeface="Arial"/>
                <a:cs typeface="Arial"/>
                <a:sym typeface="Arial"/>
              </a:rPr>
              <a:t>eachable hosts </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p:txBody>
      </p:sp>
      <p:sp>
        <p:nvSpPr>
          <p:cNvPr id="276" name="Google Shape;276;p17"/>
          <p:cNvSpPr/>
          <p:nvPr/>
        </p:nvSpPr>
        <p:spPr>
          <a:xfrm>
            <a:off x="2057405" y="3581465"/>
            <a:ext cx="3504900" cy="2437800"/>
          </a:xfrm>
          <a:prstGeom prst="rect">
            <a:avLst/>
          </a:prstGeom>
          <a:solidFill>
            <a:srgbClr val="C2D59B"/>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7"/>
          <p:cNvSpPr/>
          <p:nvPr/>
        </p:nvSpPr>
        <p:spPr>
          <a:xfrm>
            <a:off x="2896325" y="3190565"/>
            <a:ext cx="1294800" cy="3954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Victim</a:t>
            </a:r>
            <a:endParaRPr b="0" i="0" sz="2000" u="none" cap="none" strike="noStrike">
              <a:latin typeface="Arial"/>
              <a:ea typeface="Arial"/>
              <a:cs typeface="Arial"/>
              <a:sym typeface="Arial"/>
            </a:endParaRPr>
          </a:p>
        </p:txBody>
      </p:sp>
      <p:sp>
        <p:nvSpPr>
          <p:cNvPr id="278" name="Google Shape;278;p17"/>
          <p:cNvSpPr/>
          <p:nvPr/>
        </p:nvSpPr>
        <p:spPr>
          <a:xfrm>
            <a:off x="2133720" y="4038480"/>
            <a:ext cx="1294920" cy="869760"/>
          </a:xfrm>
          <a:prstGeom prst="roundRect">
            <a:avLst>
              <a:gd fmla="val 16667" name="adj"/>
            </a:avLst>
          </a:prstGeom>
          <a:solidFill>
            <a:srgbClr val="C00000"/>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New worm main</a:t>
            </a:r>
            <a:endParaRPr b="0" i="0" sz="1800" u="none" cap="none" strike="noStrike">
              <a:latin typeface="Arial"/>
              <a:ea typeface="Arial"/>
              <a:cs typeface="Arial"/>
              <a:sym typeface="Arial"/>
            </a:endParaRPr>
          </a:p>
        </p:txBody>
      </p:sp>
      <p:sp>
        <p:nvSpPr>
          <p:cNvPr id="279" name="Google Shape;279;p17"/>
          <p:cNvSpPr/>
          <p:nvPr/>
        </p:nvSpPr>
        <p:spPr>
          <a:xfrm>
            <a:off x="4191120" y="3886200"/>
            <a:ext cx="1218960" cy="456840"/>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Calibri"/>
                <a:ea typeface="Calibri"/>
                <a:cs typeface="Calibri"/>
                <a:sym typeface="Calibri"/>
              </a:rPr>
              <a:t>ioctl</a:t>
            </a:r>
            <a:endParaRPr b="0" i="0" sz="1800" u="none" cap="none" strike="noStrike">
              <a:latin typeface="Arial"/>
              <a:ea typeface="Arial"/>
              <a:cs typeface="Arial"/>
              <a:sym typeface="Arial"/>
            </a:endParaRPr>
          </a:p>
        </p:txBody>
      </p:sp>
      <p:sp>
        <p:nvSpPr>
          <p:cNvPr id="280" name="Google Shape;280;p17"/>
          <p:cNvSpPr/>
          <p:nvPr/>
        </p:nvSpPr>
        <p:spPr>
          <a:xfrm>
            <a:off x="4191120" y="4572000"/>
            <a:ext cx="1218960" cy="456840"/>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Calibri"/>
                <a:ea typeface="Calibri"/>
                <a:cs typeface="Calibri"/>
                <a:sym typeface="Calibri"/>
              </a:rPr>
              <a:t>netstat</a:t>
            </a:r>
            <a:endParaRPr b="0" i="0" sz="1800" u="none" cap="none" strike="noStrike">
              <a:latin typeface="Arial"/>
              <a:ea typeface="Arial"/>
              <a:cs typeface="Arial"/>
              <a:sym typeface="Arial"/>
            </a:endParaRPr>
          </a:p>
        </p:txBody>
      </p:sp>
      <p:sp>
        <p:nvSpPr>
          <p:cNvPr id="281" name="Google Shape;281;p17"/>
          <p:cNvSpPr/>
          <p:nvPr/>
        </p:nvSpPr>
        <p:spPr>
          <a:xfrm flipH="1">
            <a:off x="3505320" y="4114800"/>
            <a:ext cx="609120" cy="228240"/>
          </a:xfrm>
          <a:custGeom>
            <a:rect b="b" l="l" r="r" t="t"/>
            <a:pathLst>
              <a:path extrusionOk="0" h="21600" w="21600">
                <a:moveTo>
                  <a:pt x="0" y="0"/>
                </a:moveTo>
                <a:lnTo>
                  <a:pt x="21600" y="21600"/>
                </a:lnTo>
              </a:path>
            </a:pathLst>
          </a:custGeom>
          <a:noFill/>
          <a:ln cap="flat" cmpd="sng" w="25400">
            <a:solidFill>
              <a:srgbClr val="4A7EBB"/>
            </a:solidFill>
            <a:prstDash val="solid"/>
            <a:round/>
            <a:headEnd len="sm" w="sm" type="none"/>
            <a:tailEnd len="med" w="med" type="triangle"/>
          </a:ln>
        </p:spPr>
      </p:sp>
      <p:sp>
        <p:nvSpPr>
          <p:cNvPr id="282" name="Google Shape;282;p17"/>
          <p:cNvSpPr/>
          <p:nvPr/>
        </p:nvSpPr>
        <p:spPr>
          <a:xfrm rot="10800000">
            <a:off x="3505320" y="4495680"/>
            <a:ext cx="609120" cy="151920"/>
          </a:xfrm>
          <a:custGeom>
            <a:rect b="b" l="l" r="r" t="t"/>
            <a:pathLst>
              <a:path extrusionOk="0" h="21600" w="21600">
                <a:moveTo>
                  <a:pt x="0" y="0"/>
                </a:moveTo>
                <a:lnTo>
                  <a:pt x="21600" y="21600"/>
                </a:lnTo>
              </a:path>
            </a:pathLst>
          </a:custGeom>
          <a:noFill/>
          <a:ln cap="flat" cmpd="sng" w="25400">
            <a:solidFill>
              <a:srgbClr val="4A7EBB"/>
            </a:solidFill>
            <a:prstDash val="solid"/>
            <a:round/>
            <a:headEnd len="sm" w="sm" type="none"/>
            <a:tailEnd len="med" w="med" type="triangle"/>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8"/>
          <p:cNvSpPr txBox="1"/>
          <p:nvPr/>
        </p:nvSpPr>
        <p:spPr>
          <a:xfrm>
            <a:off x="1334880" y="533520"/>
            <a:ext cx="9522000" cy="113832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Step 7 : Checking the reachability of potential victim</a:t>
            </a:r>
            <a:endParaRPr b="0" i="0" sz="3700" u="none" cap="none" strike="noStrike">
              <a:solidFill>
                <a:srgbClr val="000000"/>
              </a:solidFill>
              <a:latin typeface="Calibri"/>
              <a:ea typeface="Calibri"/>
              <a:cs typeface="Calibri"/>
              <a:sym typeface="Calibri"/>
            </a:endParaRPr>
          </a:p>
        </p:txBody>
      </p:sp>
      <p:sp>
        <p:nvSpPr>
          <p:cNvPr id="289" name="Google Shape;289;p18"/>
          <p:cNvSpPr/>
          <p:nvPr/>
        </p:nvSpPr>
        <p:spPr>
          <a:xfrm>
            <a:off x="1313640" y="1782720"/>
            <a:ext cx="10116000" cy="685080"/>
          </a:xfrm>
          <a:prstGeom prst="rect">
            <a:avLst/>
          </a:prstGeom>
          <a:noFill/>
          <a:ln>
            <a:noFill/>
          </a:ln>
        </p:spPr>
        <p:txBody>
          <a:bodyPr anchorCtr="0" anchor="t" bIns="0" lIns="0" spcFirstLastPara="1" rIns="0" wrap="square" tIns="37425">
            <a:spAutoFit/>
          </a:bodyPr>
          <a:lstStyle/>
          <a:p>
            <a:pPr indent="-204120" lvl="0" marL="216360"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Use </a:t>
            </a:r>
            <a:r>
              <a:rPr b="0" i="1" lang="en-US" sz="2000" u="none" cap="none" strike="noStrike">
                <a:solidFill>
                  <a:srgbClr val="595959"/>
                </a:solidFill>
                <a:latin typeface="Arial"/>
                <a:ea typeface="Arial"/>
                <a:cs typeface="Arial"/>
                <a:sym typeface="Arial"/>
              </a:rPr>
              <a:t>telnet</a:t>
            </a:r>
            <a:r>
              <a:rPr b="0" i="0" lang="en-US" sz="2000" u="none" cap="none" strike="noStrike">
                <a:solidFill>
                  <a:srgbClr val="595959"/>
                </a:solidFill>
                <a:latin typeface="Arial"/>
                <a:ea typeface="Arial"/>
                <a:cs typeface="Arial"/>
                <a:sym typeface="Arial"/>
              </a:rPr>
              <a:t> or </a:t>
            </a:r>
            <a:r>
              <a:rPr b="0" i="1" lang="en-US" sz="2000" u="none" cap="none" strike="noStrike">
                <a:solidFill>
                  <a:srgbClr val="595959"/>
                </a:solidFill>
                <a:latin typeface="Arial"/>
                <a:ea typeface="Arial"/>
                <a:cs typeface="Arial"/>
                <a:sym typeface="Arial"/>
              </a:rPr>
              <a:t>rexec</a:t>
            </a:r>
            <a:r>
              <a:rPr b="0" i="0" lang="en-US" sz="2000" u="none" cap="none" strike="noStrike">
                <a:solidFill>
                  <a:srgbClr val="595959"/>
                </a:solidFill>
                <a:latin typeface="Arial"/>
                <a:ea typeface="Arial"/>
                <a:cs typeface="Arial"/>
                <a:sym typeface="Arial"/>
              </a:rPr>
              <a:t> ports to check the reachability</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p:txBody>
      </p:sp>
      <p:sp>
        <p:nvSpPr>
          <p:cNvPr id="290" name="Google Shape;290;p18"/>
          <p:cNvSpPr/>
          <p:nvPr/>
        </p:nvSpPr>
        <p:spPr>
          <a:xfrm>
            <a:off x="6172200" y="3347640"/>
            <a:ext cx="3504960" cy="2437920"/>
          </a:xfrm>
          <a:prstGeom prst="rect">
            <a:avLst/>
          </a:prstGeom>
          <a:solidFill>
            <a:srgbClr val="C2D59B"/>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8"/>
          <p:cNvSpPr/>
          <p:nvPr/>
        </p:nvSpPr>
        <p:spPr>
          <a:xfrm>
            <a:off x="7391520" y="2890440"/>
            <a:ext cx="1294920" cy="395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Victim</a:t>
            </a:r>
            <a:endParaRPr b="0" i="0" sz="2000" u="none" cap="none" strike="noStrike">
              <a:latin typeface="Arial"/>
              <a:ea typeface="Arial"/>
              <a:cs typeface="Arial"/>
              <a:sym typeface="Arial"/>
            </a:endParaRPr>
          </a:p>
        </p:txBody>
      </p:sp>
      <p:sp>
        <p:nvSpPr>
          <p:cNvPr id="292" name="Google Shape;292;p18"/>
          <p:cNvSpPr/>
          <p:nvPr/>
        </p:nvSpPr>
        <p:spPr>
          <a:xfrm>
            <a:off x="6477120" y="4038480"/>
            <a:ext cx="1294920" cy="869760"/>
          </a:xfrm>
          <a:prstGeom prst="roundRect">
            <a:avLst>
              <a:gd fmla="val 16667" name="adj"/>
            </a:avLst>
          </a:prstGeom>
          <a:solidFill>
            <a:srgbClr val="C00000"/>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New worm main</a:t>
            </a:r>
            <a:endParaRPr b="0" i="0" sz="1800" u="none" cap="none" strike="noStrike">
              <a:latin typeface="Arial"/>
              <a:ea typeface="Arial"/>
              <a:cs typeface="Arial"/>
              <a:sym typeface="Arial"/>
            </a:endParaRPr>
          </a:p>
        </p:txBody>
      </p:sp>
      <p:sp>
        <p:nvSpPr>
          <p:cNvPr id="293" name="Google Shape;293;p18"/>
          <p:cNvSpPr/>
          <p:nvPr/>
        </p:nvSpPr>
        <p:spPr>
          <a:xfrm>
            <a:off x="8001000" y="4114800"/>
            <a:ext cx="1294920" cy="761760"/>
          </a:xfrm>
          <a:prstGeom prst="can">
            <a:avLst>
              <a:gd fmla="val 25000" name="adj"/>
            </a:avLst>
          </a:prstGeom>
          <a:solidFill>
            <a:schemeClr val="accent1"/>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Calibri"/>
                <a:ea typeface="Calibri"/>
                <a:cs typeface="Calibri"/>
                <a:sym typeface="Calibri"/>
              </a:rPr>
              <a:t>Host</a:t>
            </a:r>
            <a:endParaRPr b="0" i="0" sz="18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0" i="0" lang="en-US" sz="1800" u="none" cap="none" strike="noStrike">
                <a:solidFill>
                  <a:srgbClr val="FFFFFF"/>
                </a:solidFill>
                <a:latin typeface="Calibri"/>
                <a:ea typeface="Calibri"/>
                <a:cs typeface="Calibri"/>
                <a:sym typeface="Calibri"/>
              </a:rPr>
              <a:t>information</a:t>
            </a:r>
            <a:endParaRPr b="0" i="0" sz="1800" u="none" cap="none" strike="noStrike">
              <a:latin typeface="Arial"/>
              <a:ea typeface="Arial"/>
              <a:cs typeface="Arial"/>
              <a:sym typeface="Arial"/>
            </a:endParaRPr>
          </a:p>
        </p:txBody>
      </p:sp>
      <p:pic>
        <p:nvPicPr>
          <p:cNvPr descr="컴퓨터" id="294" name="Google Shape;294;p18"/>
          <p:cNvPicPr preferRelativeResize="0"/>
          <p:nvPr/>
        </p:nvPicPr>
        <p:blipFill rotWithShape="1">
          <a:blip r:embed="rId3">
            <a:alphaModFix/>
          </a:blip>
          <a:srcRect b="0" l="0" r="0" t="0"/>
          <a:stretch/>
        </p:blipFill>
        <p:spPr>
          <a:xfrm>
            <a:off x="1796040" y="3088080"/>
            <a:ext cx="1294920" cy="1294920"/>
          </a:xfrm>
          <a:prstGeom prst="rect">
            <a:avLst/>
          </a:prstGeom>
          <a:noFill/>
          <a:ln>
            <a:noFill/>
          </a:ln>
        </p:spPr>
      </p:pic>
      <p:pic>
        <p:nvPicPr>
          <p:cNvPr descr="컴퓨터" id="295" name="Google Shape;295;p18"/>
          <p:cNvPicPr preferRelativeResize="0"/>
          <p:nvPr/>
        </p:nvPicPr>
        <p:blipFill rotWithShape="1">
          <a:blip r:embed="rId3">
            <a:alphaModFix/>
          </a:blip>
          <a:srcRect b="0" l="0" r="0" t="0"/>
          <a:stretch/>
        </p:blipFill>
        <p:spPr>
          <a:xfrm>
            <a:off x="1796040" y="4648320"/>
            <a:ext cx="1294920" cy="1294920"/>
          </a:xfrm>
          <a:prstGeom prst="rect">
            <a:avLst/>
          </a:prstGeom>
          <a:noFill/>
          <a:ln>
            <a:noFill/>
          </a:ln>
        </p:spPr>
      </p:pic>
      <p:sp>
        <p:nvSpPr>
          <p:cNvPr id="296" name="Google Shape;296;p18"/>
          <p:cNvSpPr/>
          <p:nvPr/>
        </p:nvSpPr>
        <p:spPr>
          <a:xfrm>
            <a:off x="3581280" y="4495680"/>
            <a:ext cx="2209320" cy="151920"/>
          </a:xfrm>
          <a:prstGeom prst="lef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8"/>
          <p:cNvSpPr/>
          <p:nvPr/>
        </p:nvSpPr>
        <p:spPr>
          <a:xfrm>
            <a:off x="3769888" y="3934375"/>
            <a:ext cx="2028300" cy="5613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Reachability check</a:t>
            </a:r>
            <a:endParaRPr b="0" i="0" sz="1800" u="none" cap="none" strike="noStrike">
              <a:latin typeface="Arial"/>
              <a:ea typeface="Arial"/>
              <a:cs typeface="Arial"/>
              <a:sym typeface="Arial"/>
            </a:endParaRPr>
          </a:p>
        </p:txBody>
      </p:sp>
      <p:sp>
        <p:nvSpPr>
          <p:cNvPr id="298" name="Google Shape;298;p18"/>
          <p:cNvSpPr/>
          <p:nvPr/>
        </p:nvSpPr>
        <p:spPr>
          <a:xfrm>
            <a:off x="3758575" y="4647602"/>
            <a:ext cx="1746000" cy="3954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telnet or rexec</a:t>
            </a:r>
            <a:endParaRPr b="0" i="0" sz="1800" u="none" cap="none" strike="noStrike">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9"/>
          <p:cNvSpPr txBox="1"/>
          <p:nvPr/>
        </p:nvSpPr>
        <p:spPr>
          <a:xfrm>
            <a:off x="1334880" y="533520"/>
            <a:ext cx="9522000" cy="5691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Step 8 : Attempting the infection</a:t>
            </a:r>
            <a:endParaRPr b="0" i="0" sz="3700" u="none" cap="none" strike="noStrike">
              <a:solidFill>
                <a:srgbClr val="000000"/>
              </a:solidFill>
              <a:latin typeface="Calibri"/>
              <a:ea typeface="Calibri"/>
              <a:cs typeface="Calibri"/>
              <a:sym typeface="Calibri"/>
            </a:endParaRPr>
          </a:p>
        </p:txBody>
      </p:sp>
      <p:sp>
        <p:nvSpPr>
          <p:cNvPr id="305" name="Google Shape;305;p19"/>
          <p:cNvSpPr/>
          <p:nvPr/>
        </p:nvSpPr>
        <p:spPr>
          <a:xfrm>
            <a:off x="1334875" y="1436625"/>
            <a:ext cx="4589700" cy="4707900"/>
          </a:xfrm>
          <a:prstGeom prst="rect">
            <a:avLst/>
          </a:prstGeom>
          <a:noFill/>
          <a:ln>
            <a:noFill/>
          </a:ln>
        </p:spPr>
        <p:txBody>
          <a:bodyPr anchorCtr="0" anchor="t" bIns="0" lIns="0" spcFirstLastPara="1" rIns="0" wrap="square" tIns="37425">
            <a:spAutoFit/>
          </a:bodyPr>
          <a:lstStyle/>
          <a:p>
            <a:pPr indent="-381000" lvl="0" marL="457200" marR="0" rtl="0" algn="l">
              <a:lnSpc>
                <a:spcPct val="100000"/>
              </a:lnSpc>
              <a:spcBef>
                <a:spcPts val="0"/>
              </a:spcBef>
              <a:spcAft>
                <a:spcPts val="0"/>
              </a:spcAft>
              <a:buSzPts val="2400"/>
              <a:buFont typeface="Arial"/>
              <a:buChar char="●"/>
            </a:pPr>
            <a:r>
              <a:rPr lang="en-US" sz="2400"/>
              <a:t>Attack via </a:t>
            </a:r>
            <a:r>
              <a:rPr i="1" lang="en-US" sz="2400"/>
              <a:t>rsh</a:t>
            </a:r>
            <a:endParaRPr b="0" i="0" sz="2400" u="none" cap="none" strike="noStrike">
              <a:latin typeface="Arial"/>
              <a:ea typeface="Arial"/>
              <a:cs typeface="Arial"/>
              <a:sym typeface="Arial"/>
            </a:endParaRPr>
          </a:p>
          <a:p>
            <a:pPr indent="-204119" lvl="0" marL="673559" marR="0" rtl="0" algn="l">
              <a:lnSpc>
                <a:spcPct val="100000"/>
              </a:lnSpc>
              <a:spcBef>
                <a:spcPts val="295"/>
              </a:spcBef>
              <a:spcAft>
                <a:spcPts val="0"/>
              </a:spcAft>
              <a:buSzPts val="1600"/>
              <a:buFont typeface="Noto Sans Symbols"/>
              <a:buChar char="●"/>
            </a:pPr>
            <a:r>
              <a:rPr b="0" i="0" lang="en-US" sz="2000" u="none" cap="none" strike="noStrike">
                <a:latin typeface="Arial"/>
                <a:ea typeface="Arial"/>
                <a:cs typeface="Arial"/>
                <a:sym typeface="Arial"/>
              </a:rPr>
              <a:t>Attempts to spawn a remote shell</a:t>
            </a:r>
            <a:endParaRPr b="0" i="0" sz="2000" u="none" cap="none" strike="noStrike">
              <a:latin typeface="Arial"/>
              <a:ea typeface="Arial"/>
              <a:cs typeface="Arial"/>
              <a:sym typeface="Arial"/>
            </a:endParaRPr>
          </a:p>
          <a:p>
            <a:pPr indent="-204119" lvl="0" marL="673559" marR="0" rtl="0" algn="l">
              <a:lnSpc>
                <a:spcPct val="100000"/>
              </a:lnSpc>
              <a:spcBef>
                <a:spcPts val="295"/>
              </a:spcBef>
              <a:spcAft>
                <a:spcPts val="0"/>
              </a:spcAft>
              <a:buSzPts val="1600"/>
              <a:buFont typeface="Noto Sans Symbols"/>
              <a:buChar char="●"/>
            </a:pPr>
            <a:r>
              <a:rPr b="0" i="0" lang="en-US" sz="2000" u="none" cap="none" strike="noStrike">
                <a:latin typeface="Arial"/>
                <a:ea typeface="Arial"/>
                <a:cs typeface="Arial"/>
                <a:sym typeface="Arial"/>
              </a:rPr>
              <a:t>If successful, go to 1 or 2</a:t>
            </a:r>
            <a:r>
              <a:rPr lang="en-US" sz="2000"/>
              <a:t>(</a:t>
            </a:r>
            <a:r>
              <a:rPr b="0" i="0" lang="en-US" sz="2000" u="none" cap="none" strike="noStrike">
                <a:latin typeface="Arial"/>
                <a:ea typeface="Arial"/>
                <a:cs typeface="Arial"/>
                <a:sym typeface="Arial"/>
              </a:rPr>
              <a:t>a)</a:t>
            </a:r>
            <a:endParaRPr b="0" i="0" sz="2000" u="none" cap="none" strike="noStrik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
          <p:cNvSpPr txBox="1"/>
          <p:nvPr/>
        </p:nvSpPr>
        <p:spPr>
          <a:xfrm>
            <a:off x="1334880" y="1071720"/>
            <a:ext cx="4268880" cy="1157760"/>
          </a:xfrm>
          <a:prstGeom prst="rect">
            <a:avLst/>
          </a:prstGeom>
          <a:noFill/>
          <a:ln>
            <a:noFill/>
          </a:ln>
        </p:spPr>
        <p:txBody>
          <a:bodyPr anchorCtr="0" anchor="t" bIns="0" lIns="0" spcFirstLastPara="1" rIns="0" wrap="square" tIns="12600">
            <a:noAutofit/>
          </a:bodyPr>
          <a:lstStyle/>
          <a:p>
            <a:pPr indent="0" lvl="0" marL="1260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Agenda</a:t>
            </a:r>
            <a:endParaRPr b="0" i="0" sz="3700" u="none" cap="none" strike="noStrike">
              <a:solidFill>
                <a:srgbClr val="000000"/>
              </a:solidFill>
              <a:latin typeface="Calibri"/>
              <a:ea typeface="Calibri"/>
              <a:cs typeface="Calibri"/>
              <a:sym typeface="Calibri"/>
            </a:endParaRPr>
          </a:p>
        </p:txBody>
      </p:sp>
      <p:sp>
        <p:nvSpPr>
          <p:cNvPr id="76" name="Google Shape;76;p2"/>
          <p:cNvSpPr/>
          <p:nvPr/>
        </p:nvSpPr>
        <p:spPr>
          <a:xfrm>
            <a:off x="1313640" y="1783440"/>
            <a:ext cx="5467680" cy="3311280"/>
          </a:xfrm>
          <a:prstGeom prst="rect">
            <a:avLst/>
          </a:prstGeom>
          <a:noFill/>
          <a:ln>
            <a:noFill/>
          </a:ln>
        </p:spPr>
        <p:txBody>
          <a:bodyPr anchorCtr="0" anchor="t" bIns="0" lIns="0" spcFirstLastPara="1" rIns="0" wrap="square" tIns="56500">
            <a:spAutoFit/>
          </a:bodyPr>
          <a:lstStyle/>
          <a:p>
            <a:pPr indent="-204120" lvl="0" marL="216360" marR="0" rtl="0" algn="l">
              <a:lnSpc>
                <a:spcPct val="100000"/>
              </a:lnSpc>
              <a:spcBef>
                <a:spcPts val="0"/>
              </a:spcBef>
              <a:spcAft>
                <a:spcPts val="0"/>
              </a:spcAft>
              <a:buClr>
                <a:srgbClr val="595959"/>
              </a:buClr>
              <a:buSzPts val="1608"/>
              <a:buFont typeface="Noto Sans Symbols"/>
              <a:buChar char="●"/>
            </a:pPr>
            <a:r>
              <a:rPr b="0" i="0" lang="en-US" sz="2400" u="none" cap="none" strike="noStrike">
                <a:solidFill>
                  <a:srgbClr val="595959"/>
                </a:solidFill>
                <a:latin typeface="Arial"/>
                <a:ea typeface="Arial"/>
                <a:cs typeface="Arial"/>
                <a:sym typeface="Arial"/>
              </a:rPr>
              <a:t>What is worm</a:t>
            </a:r>
            <a:endParaRPr b="0" i="0" sz="2400" u="none" cap="none" strike="noStrike">
              <a:latin typeface="Arial"/>
              <a:ea typeface="Arial"/>
              <a:cs typeface="Arial"/>
              <a:sym typeface="Arial"/>
            </a:endParaRPr>
          </a:p>
          <a:p>
            <a:pPr indent="-207360" lvl="1" marL="490679" marR="0" rtl="0" algn="l">
              <a:lnSpc>
                <a:spcPct val="100000"/>
              </a:lnSpc>
              <a:spcBef>
                <a:spcPts val="346"/>
              </a:spcBef>
              <a:spcAft>
                <a:spcPts val="0"/>
              </a:spcAft>
              <a:buClr>
                <a:srgbClr val="595959"/>
              </a:buClr>
              <a:buSzPts val="1805"/>
              <a:buFont typeface="Noto Sans Symbols"/>
              <a:buChar char="🌕"/>
            </a:pPr>
            <a:r>
              <a:rPr b="0" i="0" lang="en-US" sz="1900" u="none" cap="none" strike="noStrike">
                <a:solidFill>
                  <a:srgbClr val="595959"/>
                </a:solidFill>
                <a:latin typeface="Arial"/>
                <a:ea typeface="Arial"/>
                <a:cs typeface="Arial"/>
                <a:sym typeface="Arial"/>
              </a:rPr>
              <a:t>Worm vs Virus</a:t>
            </a:r>
            <a:endParaRPr b="0" i="0" sz="1900" u="none" cap="none" strike="noStrike">
              <a:latin typeface="Arial"/>
              <a:ea typeface="Arial"/>
              <a:cs typeface="Arial"/>
              <a:sym typeface="Arial"/>
            </a:endParaRPr>
          </a:p>
          <a:p>
            <a:pPr indent="-207360" lvl="1" marL="490679" marR="0" rtl="0" algn="l">
              <a:lnSpc>
                <a:spcPct val="100000"/>
              </a:lnSpc>
              <a:spcBef>
                <a:spcPts val="346"/>
              </a:spcBef>
              <a:spcAft>
                <a:spcPts val="0"/>
              </a:spcAft>
              <a:buClr>
                <a:srgbClr val="595959"/>
              </a:buClr>
              <a:buSzPts val="1805"/>
              <a:buFont typeface="Noto Sans Symbols"/>
              <a:buChar char="🌕"/>
            </a:pPr>
            <a:r>
              <a:rPr b="0" i="0" lang="en-US" sz="1900" u="none" cap="none" strike="noStrike">
                <a:solidFill>
                  <a:srgbClr val="595959"/>
                </a:solidFill>
                <a:latin typeface="Arial"/>
                <a:ea typeface="Arial"/>
                <a:cs typeface="Arial"/>
                <a:sym typeface="Arial"/>
              </a:rPr>
              <a:t>Morris worm</a:t>
            </a:r>
            <a:endParaRPr b="0" i="0" sz="1900" u="none" cap="none" strike="noStrike">
              <a:latin typeface="Arial"/>
              <a:ea typeface="Arial"/>
              <a:cs typeface="Arial"/>
              <a:sym typeface="Arial"/>
            </a:endParaRPr>
          </a:p>
          <a:p>
            <a:pPr indent="-204120" lvl="0" marL="216360" marR="0" rtl="0" algn="l">
              <a:lnSpc>
                <a:spcPct val="100000"/>
              </a:lnSpc>
              <a:spcBef>
                <a:spcPts val="1494"/>
              </a:spcBef>
              <a:spcAft>
                <a:spcPts val="0"/>
              </a:spcAft>
              <a:buClr>
                <a:srgbClr val="595959"/>
              </a:buClr>
              <a:buSzPts val="1608"/>
              <a:buFont typeface="Noto Sans Symbols"/>
              <a:buChar char="●"/>
            </a:pPr>
            <a:r>
              <a:rPr b="0" i="0" lang="en-US" sz="2400" u="none" cap="none" strike="noStrike">
                <a:solidFill>
                  <a:srgbClr val="595959"/>
                </a:solidFill>
                <a:latin typeface="Arial"/>
                <a:ea typeface="Arial"/>
                <a:cs typeface="Arial"/>
                <a:sym typeface="Arial"/>
              </a:rPr>
              <a:t>Flaws exploited by the worm</a:t>
            </a:r>
            <a:endParaRPr b="0" i="0" sz="2400" u="none" cap="none" strike="noStrike">
              <a:latin typeface="Arial"/>
              <a:ea typeface="Arial"/>
              <a:cs typeface="Arial"/>
              <a:sym typeface="Arial"/>
            </a:endParaRPr>
          </a:p>
          <a:p>
            <a:pPr indent="-204120" lvl="0" marL="216360" marR="0" rtl="0" algn="l">
              <a:lnSpc>
                <a:spcPct val="100000"/>
              </a:lnSpc>
              <a:spcBef>
                <a:spcPts val="1494"/>
              </a:spcBef>
              <a:spcAft>
                <a:spcPts val="0"/>
              </a:spcAft>
              <a:buClr>
                <a:srgbClr val="595959"/>
              </a:buClr>
              <a:buSzPts val="1608"/>
              <a:buFont typeface="Noto Sans Symbols"/>
              <a:buChar char="●"/>
            </a:pPr>
            <a:r>
              <a:rPr b="0" i="0" lang="en-US" sz="2400" u="none" cap="none" strike="noStrike">
                <a:solidFill>
                  <a:srgbClr val="595959"/>
                </a:solidFill>
                <a:latin typeface="Arial"/>
                <a:ea typeface="Arial"/>
                <a:cs typeface="Arial"/>
                <a:sym typeface="Arial"/>
              </a:rPr>
              <a:t>How it worked</a:t>
            </a:r>
            <a:endParaRPr b="0" i="0" sz="2400" u="none" cap="none" strike="noStrike">
              <a:latin typeface="Arial"/>
              <a:ea typeface="Arial"/>
              <a:cs typeface="Arial"/>
              <a:sym typeface="Arial"/>
            </a:endParaRPr>
          </a:p>
          <a:p>
            <a:pPr indent="-204120" lvl="0" marL="216360" marR="0" rtl="0" algn="l">
              <a:lnSpc>
                <a:spcPct val="100000"/>
              </a:lnSpc>
              <a:spcBef>
                <a:spcPts val="1494"/>
              </a:spcBef>
              <a:spcAft>
                <a:spcPts val="0"/>
              </a:spcAft>
              <a:buClr>
                <a:srgbClr val="595959"/>
              </a:buClr>
              <a:buSzPts val="1608"/>
              <a:buFont typeface="Noto Sans Symbols"/>
              <a:buChar char="●"/>
            </a:pPr>
            <a:r>
              <a:rPr b="0" i="0" lang="en-US" sz="2400" u="none" cap="none" strike="noStrike">
                <a:solidFill>
                  <a:srgbClr val="595959"/>
                </a:solidFill>
                <a:latin typeface="Arial"/>
                <a:ea typeface="Arial"/>
                <a:cs typeface="Arial"/>
                <a:sym typeface="Arial"/>
              </a:rPr>
              <a:t>Aftermath</a:t>
            </a:r>
            <a:endParaRPr b="0" i="0" sz="2400" u="none" cap="none" strike="noStrike">
              <a:latin typeface="Arial"/>
              <a:ea typeface="Arial"/>
              <a:cs typeface="Arial"/>
              <a:sym typeface="Arial"/>
            </a:endParaRPr>
          </a:p>
          <a:p>
            <a:pPr indent="-204120" lvl="0" marL="216360" marR="0" rtl="0" algn="l">
              <a:lnSpc>
                <a:spcPct val="100000"/>
              </a:lnSpc>
              <a:spcBef>
                <a:spcPts val="1494"/>
              </a:spcBef>
              <a:spcAft>
                <a:spcPts val="0"/>
              </a:spcAft>
              <a:buClr>
                <a:srgbClr val="595959"/>
              </a:buClr>
              <a:buSzPts val="1608"/>
              <a:buFont typeface="Noto Sans Symbols"/>
              <a:buChar char="●"/>
            </a:pPr>
            <a:r>
              <a:rPr b="0" i="0" lang="en-US" sz="2400" u="none" cap="none" strike="noStrike">
                <a:solidFill>
                  <a:srgbClr val="595959"/>
                </a:solidFill>
                <a:latin typeface="Arial"/>
                <a:ea typeface="Arial"/>
                <a:cs typeface="Arial"/>
                <a:sym typeface="Arial"/>
              </a:rPr>
              <a:t>Conclusion</a:t>
            </a:r>
            <a:endParaRPr b="0" i="0" sz="2400" u="none" cap="none" strike="noStrike">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a14132cc04_0_0"/>
          <p:cNvSpPr txBox="1"/>
          <p:nvPr/>
        </p:nvSpPr>
        <p:spPr>
          <a:xfrm>
            <a:off x="1334880" y="533520"/>
            <a:ext cx="9522000" cy="569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Step 8 : Attempting the infection</a:t>
            </a:r>
            <a:endParaRPr b="0" i="0" sz="3700" u="none" cap="none" strike="noStrike">
              <a:solidFill>
                <a:srgbClr val="000000"/>
              </a:solidFill>
              <a:latin typeface="Calibri"/>
              <a:ea typeface="Calibri"/>
              <a:cs typeface="Calibri"/>
              <a:sym typeface="Calibri"/>
            </a:endParaRPr>
          </a:p>
        </p:txBody>
      </p:sp>
      <p:sp>
        <p:nvSpPr>
          <p:cNvPr id="312" name="Google Shape;312;ga14132cc04_0_0"/>
          <p:cNvSpPr txBox="1"/>
          <p:nvPr/>
        </p:nvSpPr>
        <p:spPr>
          <a:xfrm>
            <a:off x="1145425" y="1358975"/>
            <a:ext cx="10386600" cy="52419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US" sz="2100"/>
              <a:t>Attack via </a:t>
            </a:r>
            <a:r>
              <a:rPr i="1" lang="en-US" sz="2100"/>
              <a:t>finger </a:t>
            </a:r>
            <a:r>
              <a:rPr lang="en-US" sz="2100"/>
              <a:t>daemon</a:t>
            </a:r>
            <a:endParaRPr sz="2100"/>
          </a:p>
          <a:p>
            <a:pPr indent="-342900" lvl="1" marL="914400" rtl="0" algn="l">
              <a:lnSpc>
                <a:spcPct val="115000"/>
              </a:lnSpc>
              <a:spcBef>
                <a:spcPts val="0"/>
              </a:spcBef>
              <a:spcAft>
                <a:spcPts val="0"/>
              </a:spcAft>
              <a:buSzPts val="1800"/>
              <a:buFont typeface="Average"/>
              <a:buChar char="○"/>
            </a:pPr>
            <a:r>
              <a:rPr lang="en-US" sz="1800">
                <a:latin typeface="Average"/>
                <a:ea typeface="Average"/>
                <a:cs typeface="Average"/>
                <a:sym typeface="Average"/>
              </a:rPr>
              <a:t>Finger has a 512 byte buffer on the stack</a:t>
            </a:r>
            <a:endParaRPr sz="1800">
              <a:latin typeface="Average"/>
              <a:ea typeface="Average"/>
              <a:cs typeface="Average"/>
              <a:sym typeface="Average"/>
            </a:endParaRPr>
          </a:p>
          <a:p>
            <a:pPr indent="-342900" lvl="1" marL="914400" rtl="0" algn="l">
              <a:lnSpc>
                <a:spcPct val="115000"/>
              </a:lnSpc>
              <a:spcBef>
                <a:spcPts val="0"/>
              </a:spcBef>
              <a:spcAft>
                <a:spcPts val="0"/>
              </a:spcAft>
              <a:buSzPts val="1800"/>
              <a:buFont typeface="Average"/>
              <a:buChar char="○"/>
            </a:pPr>
            <a:r>
              <a:rPr lang="en-US" sz="1800">
                <a:latin typeface="Average"/>
                <a:ea typeface="Average"/>
                <a:cs typeface="Average"/>
                <a:sym typeface="Average"/>
              </a:rPr>
              <a:t>The worm calls </a:t>
            </a:r>
            <a:r>
              <a:rPr i="1" lang="en-US" sz="1800">
                <a:latin typeface="Average"/>
                <a:ea typeface="Average"/>
                <a:cs typeface="Average"/>
                <a:sym typeface="Average"/>
              </a:rPr>
              <a:t>write()</a:t>
            </a:r>
            <a:r>
              <a:rPr lang="en-US" sz="1800">
                <a:latin typeface="Average"/>
                <a:ea typeface="Average"/>
                <a:cs typeface="Average"/>
                <a:sym typeface="Average"/>
              </a:rPr>
              <a:t> with 536 char + newline argument</a:t>
            </a:r>
            <a:endParaRPr sz="1800">
              <a:latin typeface="Average"/>
              <a:ea typeface="Average"/>
              <a:cs typeface="Average"/>
              <a:sym typeface="Average"/>
            </a:endParaRPr>
          </a:p>
          <a:p>
            <a:pPr indent="-342900" lvl="2" marL="1371600" rtl="0" algn="l">
              <a:lnSpc>
                <a:spcPct val="115000"/>
              </a:lnSpc>
              <a:spcBef>
                <a:spcPts val="0"/>
              </a:spcBef>
              <a:spcAft>
                <a:spcPts val="0"/>
              </a:spcAft>
              <a:buSzPts val="1800"/>
              <a:buFont typeface="Average"/>
              <a:buChar char="■"/>
            </a:pPr>
            <a:r>
              <a:rPr lang="en-US" sz="1800">
                <a:latin typeface="Average"/>
                <a:ea typeface="Average"/>
                <a:cs typeface="Average"/>
                <a:sym typeface="Average"/>
              </a:rPr>
              <a:t>6 words overwrite system stack including return PC (Buffer overflow)</a:t>
            </a:r>
            <a:endParaRPr sz="1800">
              <a:latin typeface="Average"/>
              <a:ea typeface="Average"/>
              <a:cs typeface="Average"/>
              <a:sym typeface="Average"/>
            </a:endParaRPr>
          </a:p>
          <a:p>
            <a:pPr indent="-342900" lvl="2" marL="1371600" rtl="0" algn="l">
              <a:lnSpc>
                <a:spcPct val="115000"/>
              </a:lnSpc>
              <a:spcBef>
                <a:spcPts val="0"/>
              </a:spcBef>
              <a:spcAft>
                <a:spcPts val="0"/>
              </a:spcAft>
              <a:buSzPts val="1800"/>
              <a:buFont typeface="Average"/>
              <a:buChar char="■"/>
            </a:pPr>
            <a:r>
              <a:rPr lang="en-US" sz="1800">
                <a:latin typeface="Average"/>
                <a:ea typeface="Average"/>
                <a:cs typeface="Average"/>
                <a:sym typeface="Average"/>
              </a:rPr>
              <a:t>Resulted in system call version of </a:t>
            </a:r>
            <a:r>
              <a:rPr i="1" lang="en-US" sz="1800">
                <a:latin typeface="Average"/>
                <a:ea typeface="Average"/>
                <a:cs typeface="Average"/>
                <a:sym typeface="Average"/>
              </a:rPr>
              <a:t>execve(“/bin/sh”)</a:t>
            </a:r>
            <a:r>
              <a:rPr lang="en-US" sz="1800">
                <a:latin typeface="Average"/>
                <a:ea typeface="Average"/>
                <a:cs typeface="Average"/>
                <a:sym typeface="Average"/>
              </a:rPr>
              <a:t> that installed the worm on target system</a:t>
            </a:r>
            <a:endParaRPr sz="1800">
              <a:latin typeface="Average"/>
              <a:ea typeface="Average"/>
              <a:cs typeface="Average"/>
              <a:sym typeface="Average"/>
            </a:endParaRPr>
          </a:p>
          <a:p>
            <a:pPr indent="-342900" lvl="2" marL="1371600" rtl="0" algn="l">
              <a:lnSpc>
                <a:spcPct val="115000"/>
              </a:lnSpc>
              <a:spcBef>
                <a:spcPts val="0"/>
              </a:spcBef>
              <a:spcAft>
                <a:spcPts val="0"/>
              </a:spcAft>
              <a:buSzPts val="1800"/>
              <a:buFont typeface="Average"/>
              <a:buChar char="■"/>
            </a:pPr>
            <a:r>
              <a:rPr lang="en-US" sz="1800">
                <a:latin typeface="Average"/>
                <a:ea typeface="Average"/>
                <a:cs typeface="Average"/>
                <a:sym typeface="Average"/>
              </a:rPr>
              <a:t>Worked on VAX but not Suns systems</a:t>
            </a:r>
            <a:endParaRPr sz="1800">
              <a:latin typeface="Average"/>
              <a:ea typeface="Average"/>
              <a:cs typeface="Average"/>
              <a:sym typeface="Average"/>
            </a:endParaRPr>
          </a:p>
        </p:txBody>
      </p:sp>
      <p:pic>
        <p:nvPicPr>
          <p:cNvPr id="313" name="Google Shape;313;ga14132cc04_0_0"/>
          <p:cNvPicPr preferRelativeResize="0"/>
          <p:nvPr/>
        </p:nvPicPr>
        <p:blipFill rotWithShape="1">
          <a:blip r:embed="rId3">
            <a:alphaModFix/>
          </a:blip>
          <a:srcRect b="0" l="0" r="0" t="0"/>
          <a:stretch/>
        </p:blipFill>
        <p:spPr>
          <a:xfrm>
            <a:off x="7804505" y="3534825"/>
            <a:ext cx="3225600" cy="2647800"/>
          </a:xfrm>
          <a:prstGeom prst="rect">
            <a:avLst/>
          </a:prstGeom>
          <a:noFill/>
          <a:ln>
            <a:noFill/>
          </a:ln>
        </p:spPr>
      </p:pic>
      <p:pic>
        <p:nvPicPr>
          <p:cNvPr id="314" name="Google Shape;314;ga14132cc04_0_0"/>
          <p:cNvPicPr preferRelativeResize="0"/>
          <p:nvPr/>
        </p:nvPicPr>
        <p:blipFill rotWithShape="1">
          <a:blip r:embed="rId4">
            <a:alphaModFix/>
          </a:blip>
          <a:srcRect b="0" l="0" r="0" t="0"/>
          <a:stretch/>
        </p:blipFill>
        <p:spPr>
          <a:xfrm>
            <a:off x="2192250" y="3572850"/>
            <a:ext cx="5182573" cy="2571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a14132cc04_0_8"/>
          <p:cNvSpPr txBox="1"/>
          <p:nvPr/>
        </p:nvSpPr>
        <p:spPr>
          <a:xfrm>
            <a:off x="1334880" y="533520"/>
            <a:ext cx="9522000" cy="569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Step 8 : Attempting the infection</a:t>
            </a:r>
            <a:endParaRPr b="0" i="0" sz="3700" u="none" cap="none" strike="noStrike">
              <a:solidFill>
                <a:srgbClr val="000000"/>
              </a:solidFill>
              <a:latin typeface="Calibri"/>
              <a:ea typeface="Calibri"/>
              <a:cs typeface="Calibri"/>
              <a:sym typeface="Calibri"/>
            </a:endParaRPr>
          </a:p>
        </p:txBody>
      </p:sp>
      <p:sp>
        <p:nvSpPr>
          <p:cNvPr id="321" name="Google Shape;321;ga14132cc04_0_8"/>
          <p:cNvSpPr txBox="1"/>
          <p:nvPr/>
        </p:nvSpPr>
        <p:spPr>
          <a:xfrm>
            <a:off x="1087175" y="1650200"/>
            <a:ext cx="10716600" cy="46983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US" sz="1900"/>
              <a:t>Attempt via </a:t>
            </a:r>
            <a:r>
              <a:rPr i="1" lang="en-US" sz="1900"/>
              <a:t>sendmail</a:t>
            </a:r>
            <a:r>
              <a:rPr lang="en-US" sz="1900"/>
              <a:t>: DEBUG mode</a:t>
            </a:r>
            <a:endParaRPr sz="1900"/>
          </a:p>
          <a:p>
            <a:pPr indent="-342900" lvl="1" marL="914400" rtl="0" algn="l">
              <a:lnSpc>
                <a:spcPct val="115000"/>
              </a:lnSpc>
              <a:spcBef>
                <a:spcPts val="0"/>
              </a:spcBef>
              <a:spcAft>
                <a:spcPts val="0"/>
              </a:spcAft>
              <a:buSzPts val="1800"/>
              <a:buFont typeface="Average"/>
              <a:buChar char="○"/>
            </a:pPr>
            <a:r>
              <a:rPr lang="en-US" sz="1800">
                <a:latin typeface="Average"/>
                <a:ea typeface="Average"/>
                <a:cs typeface="Average"/>
                <a:sym typeface="Average"/>
              </a:rPr>
              <a:t>If reverse shell failed, the worm attempt to exploit the SMTP port</a:t>
            </a:r>
            <a:endParaRPr sz="1800">
              <a:latin typeface="Average"/>
              <a:ea typeface="Average"/>
              <a:cs typeface="Average"/>
              <a:sym typeface="Average"/>
            </a:endParaRPr>
          </a:p>
          <a:p>
            <a:pPr indent="-342900" lvl="1" marL="914400" rtl="0" algn="l">
              <a:lnSpc>
                <a:spcPct val="115000"/>
              </a:lnSpc>
              <a:spcBef>
                <a:spcPts val="0"/>
              </a:spcBef>
              <a:spcAft>
                <a:spcPts val="0"/>
              </a:spcAft>
              <a:buSzPts val="1800"/>
              <a:buFont typeface="Average"/>
              <a:buChar char="○"/>
            </a:pPr>
            <a:r>
              <a:rPr lang="en-US" sz="1800">
                <a:latin typeface="Average"/>
                <a:ea typeface="Average"/>
                <a:cs typeface="Average"/>
                <a:sym typeface="Average"/>
              </a:rPr>
              <a:t>Then mailed an infection as already described in 2(b)</a:t>
            </a:r>
            <a:endParaRPr sz="23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0"/>
          <p:cNvSpPr txBox="1"/>
          <p:nvPr/>
        </p:nvSpPr>
        <p:spPr>
          <a:xfrm>
            <a:off x="1334880" y="1071720"/>
            <a:ext cx="9522000" cy="5691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Step 9 : Cracking password</a:t>
            </a:r>
            <a:endParaRPr b="0" i="0" sz="3700" u="none" cap="none" strike="noStrike">
              <a:solidFill>
                <a:srgbClr val="000000"/>
              </a:solidFill>
              <a:latin typeface="Calibri"/>
              <a:ea typeface="Calibri"/>
              <a:cs typeface="Calibri"/>
              <a:sym typeface="Calibri"/>
            </a:endParaRPr>
          </a:p>
        </p:txBody>
      </p:sp>
      <p:sp>
        <p:nvSpPr>
          <p:cNvPr id="328" name="Google Shape;328;p20"/>
          <p:cNvSpPr/>
          <p:nvPr/>
        </p:nvSpPr>
        <p:spPr>
          <a:xfrm>
            <a:off x="931875" y="1782728"/>
            <a:ext cx="10497900" cy="4196700"/>
          </a:xfrm>
          <a:prstGeom prst="rect">
            <a:avLst/>
          </a:prstGeom>
          <a:noFill/>
          <a:ln>
            <a:noFill/>
          </a:ln>
        </p:spPr>
        <p:txBody>
          <a:bodyPr anchorCtr="0" anchor="t" bIns="0" lIns="0" spcFirstLastPara="1" rIns="0" wrap="square" tIns="37425">
            <a:spAutoFit/>
          </a:bodyPr>
          <a:lstStyle/>
          <a:p>
            <a:pPr indent="-204119" lvl="0" marL="216359"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1) User </a:t>
            </a:r>
            <a:r>
              <a:rPr lang="en-US" sz="2000">
                <a:solidFill>
                  <a:srgbClr val="595959"/>
                </a:solidFill>
              </a:rPr>
              <a:t>Information gathering</a:t>
            </a:r>
            <a:r>
              <a:rPr b="0" i="0" lang="en-US" sz="2000" u="none" cap="none" strike="noStrike">
                <a:solidFill>
                  <a:srgbClr val="595959"/>
                </a:solidFill>
                <a:latin typeface="Arial"/>
                <a:ea typeface="Arial"/>
                <a:cs typeface="Arial"/>
                <a:sym typeface="Arial"/>
              </a:rPr>
              <a:t>: </a:t>
            </a:r>
            <a:endParaRPr b="0" i="0" sz="2000" u="none" cap="none" strike="noStrike">
              <a:solidFill>
                <a:srgbClr val="595959"/>
              </a:solidFill>
              <a:latin typeface="Arial"/>
              <a:ea typeface="Arial"/>
              <a:cs typeface="Arial"/>
              <a:sym typeface="Arial"/>
            </a:endParaRPr>
          </a:p>
          <a:p>
            <a:pPr indent="-330200" lvl="1" marL="914400"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read through /e</a:t>
            </a:r>
            <a:r>
              <a:rPr lang="en-US" sz="2000">
                <a:solidFill>
                  <a:srgbClr val="595959"/>
                </a:solidFill>
              </a:rPr>
              <a:t>tc/hosts.equiv &amp; /.rhosts files to find names of equivalent hosts.</a:t>
            </a:r>
            <a:endParaRPr sz="2000">
              <a:solidFill>
                <a:srgbClr val="595959"/>
              </a:solidFill>
            </a:endParaRPr>
          </a:p>
          <a:p>
            <a:pPr indent="-355600" lvl="1" marL="914400" marR="0" rtl="0" algn="l">
              <a:lnSpc>
                <a:spcPct val="100000"/>
              </a:lnSpc>
              <a:spcBef>
                <a:spcPts val="0"/>
              </a:spcBef>
              <a:spcAft>
                <a:spcPts val="0"/>
              </a:spcAft>
              <a:buClr>
                <a:srgbClr val="595959"/>
              </a:buClr>
              <a:buSzPts val="2000"/>
              <a:buChar char="○"/>
            </a:pPr>
            <a:r>
              <a:rPr lang="en-US" sz="2000">
                <a:solidFill>
                  <a:srgbClr val="595959"/>
                </a:solidFill>
              </a:rPr>
              <a:t>read /etc/passwd file</a:t>
            </a:r>
            <a:endParaRPr sz="2000">
              <a:solidFill>
                <a:srgbClr val="595959"/>
              </a:solidFill>
            </a:endParaRPr>
          </a:p>
          <a:p>
            <a:pPr indent="-204119" lvl="0" marL="216359"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2) Cracking password</a:t>
            </a:r>
            <a:r>
              <a:rPr lang="en-US" sz="2000">
                <a:solidFill>
                  <a:srgbClr val="595959"/>
                </a:solidFill>
              </a:rPr>
              <a:t> </a:t>
            </a:r>
            <a:r>
              <a:rPr b="0" i="0" lang="en-US" sz="2000" u="none" cap="none" strike="noStrike">
                <a:solidFill>
                  <a:srgbClr val="595959"/>
                </a:solidFill>
                <a:latin typeface="Arial"/>
                <a:ea typeface="Arial"/>
                <a:cs typeface="Arial"/>
                <a:sym typeface="Arial"/>
              </a:rPr>
              <a:t>(no password, then, simple combination)</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3) Cracking password with internal dictionary</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4) Cracking password with UNIX online dictionary</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5)</a:t>
            </a:r>
            <a:r>
              <a:rPr lang="en-US" sz="2000">
                <a:solidFill>
                  <a:srgbClr val="595959"/>
                </a:solidFill>
              </a:rPr>
              <a:t> Loop forever, infecting hosts in internal tables and marked as not yet infected</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Get back to 7 if it fails</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a14132cc04_0_46"/>
          <p:cNvSpPr txBox="1"/>
          <p:nvPr/>
        </p:nvSpPr>
        <p:spPr>
          <a:xfrm>
            <a:off x="2888075" y="135675"/>
            <a:ext cx="7734000" cy="6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t>Worm Internal Dictionary Sample</a:t>
            </a:r>
            <a:endParaRPr sz="3100"/>
          </a:p>
        </p:txBody>
      </p:sp>
      <p:pic>
        <p:nvPicPr>
          <p:cNvPr id="335" name="Google Shape;335;ga14132cc04_0_46"/>
          <p:cNvPicPr preferRelativeResize="0"/>
          <p:nvPr/>
        </p:nvPicPr>
        <p:blipFill>
          <a:blip r:embed="rId3">
            <a:alphaModFix/>
          </a:blip>
          <a:stretch>
            <a:fillRect/>
          </a:stretch>
        </p:blipFill>
        <p:spPr>
          <a:xfrm>
            <a:off x="1626384" y="755925"/>
            <a:ext cx="9374140" cy="6024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1"/>
          <p:cNvSpPr txBox="1"/>
          <p:nvPr/>
        </p:nvSpPr>
        <p:spPr>
          <a:xfrm>
            <a:off x="1334880" y="533520"/>
            <a:ext cx="9522000" cy="113832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Step 10 : Preparing the attack of other hosts with available information</a:t>
            </a:r>
            <a:endParaRPr b="0" i="0" sz="3700" u="none" cap="none" strike="noStrike">
              <a:solidFill>
                <a:srgbClr val="000000"/>
              </a:solidFill>
              <a:latin typeface="Calibri"/>
              <a:ea typeface="Calibri"/>
              <a:cs typeface="Calibri"/>
              <a:sym typeface="Calibri"/>
            </a:endParaRPr>
          </a:p>
        </p:txBody>
      </p:sp>
      <p:sp>
        <p:nvSpPr>
          <p:cNvPr id="342" name="Google Shape;342;p21"/>
          <p:cNvSpPr txBox="1"/>
          <p:nvPr/>
        </p:nvSpPr>
        <p:spPr>
          <a:xfrm>
            <a:off x="854225" y="1747250"/>
            <a:ext cx="11143500" cy="47565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000000"/>
              </a:buClr>
              <a:buSzPts val="2100"/>
              <a:buFont typeface="Average"/>
              <a:buChar char="●"/>
            </a:pPr>
            <a:r>
              <a:rPr lang="en-US" sz="2100">
                <a:latin typeface="Average"/>
                <a:ea typeface="Average"/>
                <a:cs typeface="Average"/>
                <a:sym typeface="Average"/>
              </a:rPr>
              <a:t>Once a password was broken for any account, the worm would attempt to break into remote machines where that user had accounts by scanning the </a:t>
            </a:r>
            <a:r>
              <a:rPr i="1" lang="en-US" sz="2100">
                <a:latin typeface="Average"/>
                <a:ea typeface="Average"/>
                <a:cs typeface="Average"/>
                <a:sym typeface="Average"/>
              </a:rPr>
              <a:t>.forward </a:t>
            </a:r>
            <a:r>
              <a:rPr lang="en-US" sz="2100">
                <a:latin typeface="Average"/>
                <a:ea typeface="Average"/>
                <a:cs typeface="Average"/>
                <a:sym typeface="Average"/>
              </a:rPr>
              <a:t>and </a:t>
            </a:r>
            <a:r>
              <a:rPr i="1" lang="en-US" sz="2100">
                <a:latin typeface="Average"/>
                <a:ea typeface="Average"/>
                <a:cs typeface="Average"/>
                <a:sym typeface="Average"/>
              </a:rPr>
              <a:t>.rhosts </a:t>
            </a:r>
            <a:r>
              <a:rPr lang="en-US" sz="2100">
                <a:latin typeface="Average"/>
                <a:ea typeface="Average"/>
                <a:cs typeface="Average"/>
                <a:sym typeface="Average"/>
              </a:rPr>
              <a:t>files of the user.</a:t>
            </a:r>
            <a:endParaRPr sz="2100">
              <a:latin typeface="Average"/>
              <a:ea typeface="Average"/>
              <a:cs typeface="Average"/>
              <a:sym typeface="Average"/>
            </a:endParaRPr>
          </a:p>
          <a:p>
            <a:pPr indent="-361950" lvl="0" marL="457200" rtl="0" algn="l">
              <a:lnSpc>
                <a:spcPct val="115000"/>
              </a:lnSpc>
              <a:spcBef>
                <a:spcPts val="0"/>
              </a:spcBef>
              <a:spcAft>
                <a:spcPts val="0"/>
              </a:spcAft>
              <a:buClr>
                <a:srgbClr val="000000"/>
              </a:buClr>
              <a:buSzPts val="2100"/>
              <a:buFont typeface="Average"/>
              <a:buChar char="●"/>
            </a:pPr>
            <a:r>
              <a:rPr lang="en-US" sz="2100">
                <a:latin typeface="Average"/>
                <a:ea typeface="Average"/>
                <a:cs typeface="Average"/>
                <a:sym typeface="Average"/>
              </a:rPr>
              <a:t>Attack methods:</a:t>
            </a:r>
            <a:endParaRPr sz="2100">
              <a:latin typeface="Average"/>
              <a:ea typeface="Average"/>
              <a:cs typeface="Average"/>
              <a:sym typeface="Average"/>
            </a:endParaRPr>
          </a:p>
          <a:p>
            <a:pPr indent="-336550" lvl="1" marL="914400" rtl="0" algn="l">
              <a:lnSpc>
                <a:spcPct val="115000"/>
              </a:lnSpc>
              <a:spcBef>
                <a:spcPts val="0"/>
              </a:spcBef>
              <a:spcAft>
                <a:spcPts val="0"/>
              </a:spcAft>
              <a:buClr>
                <a:srgbClr val="000000"/>
              </a:buClr>
              <a:buSzPts val="1700"/>
              <a:buFont typeface="Average"/>
              <a:buChar char="○"/>
            </a:pPr>
            <a:r>
              <a:rPr lang="en-US" sz="1700">
                <a:latin typeface="Average"/>
                <a:ea typeface="Average"/>
                <a:cs typeface="Average"/>
                <a:sym typeface="Average"/>
              </a:rPr>
              <a:t>Attempt to create a remote shell using </a:t>
            </a:r>
            <a:r>
              <a:rPr i="1" lang="en-US" sz="1700">
                <a:latin typeface="Average"/>
                <a:ea typeface="Average"/>
                <a:cs typeface="Average"/>
                <a:sym typeface="Average"/>
              </a:rPr>
              <a:t>rexec</a:t>
            </a:r>
            <a:r>
              <a:rPr lang="en-US" sz="1700">
                <a:latin typeface="Average"/>
                <a:ea typeface="Average"/>
                <a:cs typeface="Average"/>
                <a:sym typeface="Average"/>
              </a:rPr>
              <a:t> service</a:t>
            </a:r>
            <a:endParaRPr sz="1700">
              <a:latin typeface="Average"/>
              <a:ea typeface="Average"/>
              <a:cs typeface="Average"/>
              <a:sym typeface="Average"/>
            </a:endParaRPr>
          </a:p>
          <a:p>
            <a:pPr indent="-336550" lvl="2" marL="1371600" rtl="0" algn="l">
              <a:lnSpc>
                <a:spcPct val="115000"/>
              </a:lnSpc>
              <a:spcBef>
                <a:spcPts val="0"/>
              </a:spcBef>
              <a:spcAft>
                <a:spcPts val="0"/>
              </a:spcAft>
              <a:buClr>
                <a:srgbClr val="000000"/>
              </a:buClr>
              <a:buSzPts val="1700"/>
              <a:buFont typeface="Average"/>
              <a:buChar char="■"/>
            </a:pPr>
            <a:r>
              <a:rPr lang="en-US" sz="1700">
                <a:latin typeface="Average"/>
                <a:ea typeface="Average"/>
                <a:cs typeface="Average"/>
                <a:sym typeface="Average"/>
              </a:rPr>
              <a:t>Vulnerability: Same login credentials for multiple machines</a:t>
            </a:r>
            <a:endParaRPr sz="1700">
              <a:latin typeface="Average"/>
              <a:ea typeface="Average"/>
              <a:cs typeface="Average"/>
              <a:sym typeface="Average"/>
            </a:endParaRPr>
          </a:p>
          <a:p>
            <a:pPr indent="-336550" lvl="1" marL="914400" rtl="0" algn="l">
              <a:lnSpc>
                <a:spcPct val="115000"/>
              </a:lnSpc>
              <a:spcBef>
                <a:spcPts val="0"/>
              </a:spcBef>
              <a:spcAft>
                <a:spcPts val="0"/>
              </a:spcAft>
              <a:buClr>
                <a:srgbClr val="000000"/>
              </a:buClr>
              <a:buSzPts val="1700"/>
              <a:buFont typeface="Average"/>
              <a:buChar char="○"/>
            </a:pPr>
            <a:r>
              <a:rPr lang="en-US" sz="1700">
                <a:latin typeface="Average"/>
                <a:ea typeface="Average"/>
                <a:cs typeface="Average"/>
                <a:sym typeface="Average"/>
              </a:rPr>
              <a:t>Try </a:t>
            </a:r>
            <a:r>
              <a:rPr i="1" lang="en-US" sz="1700">
                <a:latin typeface="Average"/>
                <a:ea typeface="Average"/>
                <a:cs typeface="Average"/>
                <a:sym typeface="Average"/>
              </a:rPr>
              <a:t>rsh</a:t>
            </a:r>
            <a:r>
              <a:rPr lang="en-US" sz="1700">
                <a:latin typeface="Average"/>
                <a:ea typeface="Average"/>
                <a:cs typeface="Average"/>
                <a:sym typeface="Average"/>
              </a:rPr>
              <a:t> command to the remote host through </a:t>
            </a:r>
            <a:r>
              <a:rPr i="1" lang="en-US" sz="1700">
                <a:latin typeface="Average"/>
                <a:ea typeface="Average"/>
                <a:cs typeface="Average"/>
                <a:sym typeface="Average"/>
              </a:rPr>
              <a:t>rexec </a:t>
            </a:r>
            <a:r>
              <a:rPr lang="en-US" sz="1700">
                <a:latin typeface="Average"/>
                <a:ea typeface="Average"/>
                <a:cs typeface="Average"/>
                <a:sym typeface="Average"/>
              </a:rPr>
              <a:t>to current host </a:t>
            </a:r>
            <a:endParaRPr sz="1700">
              <a:latin typeface="Average"/>
              <a:ea typeface="Average"/>
              <a:cs typeface="Average"/>
              <a:sym typeface="Average"/>
            </a:endParaRPr>
          </a:p>
          <a:p>
            <a:pPr indent="-336550" lvl="2" marL="1371600" rtl="0" algn="l">
              <a:lnSpc>
                <a:spcPct val="115000"/>
              </a:lnSpc>
              <a:spcBef>
                <a:spcPts val="0"/>
              </a:spcBef>
              <a:spcAft>
                <a:spcPts val="0"/>
              </a:spcAft>
              <a:buClr>
                <a:srgbClr val="000000"/>
              </a:buClr>
              <a:buSzPts val="1700"/>
              <a:buFont typeface="Average"/>
              <a:buChar char="■"/>
            </a:pPr>
            <a:r>
              <a:rPr lang="en-US" sz="1700">
                <a:latin typeface="Average"/>
                <a:ea typeface="Average"/>
                <a:cs typeface="Average"/>
                <a:sym typeface="Average"/>
              </a:rPr>
              <a:t>This depended on the remote machine’s </a:t>
            </a:r>
            <a:r>
              <a:rPr i="1" lang="en-US" sz="1700">
                <a:latin typeface="Average"/>
                <a:ea typeface="Average"/>
                <a:cs typeface="Average"/>
                <a:sym typeface="Average"/>
              </a:rPr>
              <a:t>hosts.equiv </a:t>
            </a:r>
            <a:r>
              <a:rPr lang="en-US" sz="1700">
                <a:latin typeface="Average"/>
                <a:ea typeface="Average"/>
                <a:cs typeface="Average"/>
                <a:sym typeface="Average"/>
              </a:rPr>
              <a:t>file or the user’s </a:t>
            </a:r>
            <a:r>
              <a:rPr i="1" lang="en-US" sz="1700">
                <a:latin typeface="Average"/>
                <a:ea typeface="Average"/>
                <a:cs typeface="Average"/>
                <a:sym typeface="Average"/>
              </a:rPr>
              <a:t>.rhosts </a:t>
            </a:r>
            <a:r>
              <a:rPr lang="en-US" sz="1700">
                <a:latin typeface="Average"/>
                <a:ea typeface="Average"/>
                <a:cs typeface="Average"/>
                <a:sym typeface="Average"/>
              </a:rPr>
              <a:t>file that allowed remote connection without a password</a:t>
            </a:r>
            <a:endParaRPr sz="1700">
              <a:latin typeface="Average"/>
              <a:ea typeface="Average"/>
              <a:cs typeface="Average"/>
              <a:sym typeface="Average"/>
            </a:endParaRPr>
          </a:p>
          <a:p>
            <a:pPr indent="-336550" lvl="1" marL="914400" rtl="0" algn="l">
              <a:lnSpc>
                <a:spcPct val="115000"/>
              </a:lnSpc>
              <a:spcBef>
                <a:spcPts val="0"/>
              </a:spcBef>
              <a:spcAft>
                <a:spcPts val="0"/>
              </a:spcAft>
              <a:buClr>
                <a:srgbClr val="000000"/>
              </a:buClr>
              <a:buSzPts val="1700"/>
              <a:buFont typeface="Average"/>
              <a:buChar char="○"/>
            </a:pPr>
            <a:r>
              <a:rPr lang="en-US" sz="1700">
                <a:latin typeface="Average"/>
                <a:ea typeface="Average"/>
                <a:cs typeface="Average"/>
                <a:sym typeface="Average"/>
              </a:rPr>
              <a:t>Success in remote shell acquisition = attack and spread the worm usings steps 1 and 2(a)</a:t>
            </a:r>
            <a:endParaRPr sz="1700">
              <a:latin typeface="Average"/>
              <a:ea typeface="Average"/>
              <a:cs typeface="Average"/>
              <a:sym typeface="Average"/>
            </a:endParaRPr>
          </a:p>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a14132cc04_0_33"/>
          <p:cNvSpPr txBox="1"/>
          <p:nvPr/>
        </p:nvSpPr>
        <p:spPr>
          <a:xfrm>
            <a:off x="1453725" y="484575"/>
            <a:ext cx="8547900" cy="5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100"/>
              <a:t>Self Concealing Methods</a:t>
            </a:r>
            <a:endParaRPr sz="4100"/>
          </a:p>
        </p:txBody>
      </p:sp>
      <p:sp>
        <p:nvSpPr>
          <p:cNvPr id="349" name="Google Shape;349;ga14132cc04_0_33"/>
          <p:cNvSpPr txBox="1"/>
          <p:nvPr/>
        </p:nvSpPr>
        <p:spPr>
          <a:xfrm>
            <a:off x="1143600" y="1298675"/>
            <a:ext cx="10544400" cy="50589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Clr>
                <a:srgbClr val="000000"/>
              </a:buClr>
              <a:buSzPts val="3000"/>
              <a:buFont typeface="Average"/>
              <a:buChar char="●"/>
            </a:pPr>
            <a:r>
              <a:rPr lang="en-US" sz="3000">
                <a:latin typeface="Average"/>
                <a:ea typeface="Average"/>
                <a:cs typeface="Average"/>
                <a:sym typeface="Average"/>
              </a:rPr>
              <a:t>Rename self to </a:t>
            </a:r>
            <a:r>
              <a:rPr i="1" lang="en-US" sz="3000">
                <a:latin typeface="Average"/>
                <a:ea typeface="Average"/>
                <a:cs typeface="Average"/>
                <a:sym typeface="Average"/>
              </a:rPr>
              <a:t>sh, </a:t>
            </a:r>
            <a:r>
              <a:rPr lang="en-US" sz="3000">
                <a:latin typeface="Average"/>
                <a:ea typeface="Average"/>
                <a:cs typeface="Average"/>
                <a:sym typeface="Average"/>
              </a:rPr>
              <a:t>renown name for the Bourne shell</a:t>
            </a:r>
            <a:endParaRPr sz="3000">
              <a:latin typeface="Average"/>
              <a:ea typeface="Average"/>
              <a:cs typeface="Average"/>
              <a:sym typeface="Average"/>
            </a:endParaRPr>
          </a:p>
          <a:p>
            <a:pPr indent="-393700" lvl="1" marL="914400" rtl="0" algn="l">
              <a:lnSpc>
                <a:spcPct val="115000"/>
              </a:lnSpc>
              <a:spcBef>
                <a:spcPts val="0"/>
              </a:spcBef>
              <a:spcAft>
                <a:spcPts val="0"/>
              </a:spcAft>
              <a:buClr>
                <a:srgbClr val="000000"/>
              </a:buClr>
              <a:buSzPts val="2600"/>
              <a:buFont typeface="Average"/>
              <a:buChar char="○"/>
            </a:pPr>
            <a:r>
              <a:rPr i="1" lang="en-US" sz="2600">
                <a:latin typeface="Average"/>
                <a:ea typeface="Average"/>
                <a:cs typeface="Average"/>
                <a:sym typeface="Average"/>
              </a:rPr>
              <a:t>strcpy(argv[0], XS(“sh”));</a:t>
            </a:r>
            <a:endParaRPr sz="2600">
              <a:latin typeface="Average"/>
              <a:ea typeface="Average"/>
              <a:cs typeface="Average"/>
              <a:sym typeface="Average"/>
            </a:endParaRPr>
          </a:p>
          <a:p>
            <a:pPr indent="-419100" lvl="0" marL="457200" rtl="0" algn="l">
              <a:lnSpc>
                <a:spcPct val="115000"/>
              </a:lnSpc>
              <a:spcBef>
                <a:spcPts val="0"/>
              </a:spcBef>
              <a:spcAft>
                <a:spcPts val="0"/>
              </a:spcAft>
              <a:buClr>
                <a:srgbClr val="000000"/>
              </a:buClr>
              <a:buSzPts val="3000"/>
              <a:buFont typeface="Average"/>
              <a:buChar char="●"/>
            </a:pPr>
            <a:r>
              <a:rPr lang="en-US" sz="3000">
                <a:latin typeface="Average"/>
                <a:ea typeface="Average"/>
                <a:cs typeface="Average"/>
                <a:sym typeface="Average"/>
              </a:rPr>
              <a:t>Set core dump size to zero:</a:t>
            </a:r>
            <a:endParaRPr sz="3000">
              <a:latin typeface="Average"/>
              <a:ea typeface="Average"/>
              <a:cs typeface="Average"/>
              <a:sym typeface="Average"/>
            </a:endParaRPr>
          </a:p>
          <a:p>
            <a:pPr indent="-393700" lvl="1" marL="914400" rtl="0" algn="l">
              <a:lnSpc>
                <a:spcPct val="115000"/>
              </a:lnSpc>
              <a:spcBef>
                <a:spcPts val="0"/>
              </a:spcBef>
              <a:spcAft>
                <a:spcPts val="0"/>
              </a:spcAft>
              <a:buClr>
                <a:srgbClr val="000000"/>
              </a:buClr>
              <a:buSzPts val="2600"/>
              <a:buFont typeface="Average"/>
              <a:buChar char="○"/>
            </a:pPr>
            <a:r>
              <a:rPr i="1" lang="en-US" sz="2600">
                <a:latin typeface="Average"/>
                <a:ea typeface="Average"/>
                <a:cs typeface="Average"/>
                <a:sym typeface="Average"/>
              </a:rPr>
              <a:t>rl.rlim_cur = 0;</a:t>
            </a:r>
            <a:endParaRPr i="1" sz="2600">
              <a:latin typeface="Average"/>
              <a:ea typeface="Average"/>
              <a:cs typeface="Average"/>
              <a:sym typeface="Average"/>
            </a:endParaRPr>
          </a:p>
          <a:p>
            <a:pPr indent="-393700" lvl="1" marL="914400" rtl="0" algn="l">
              <a:lnSpc>
                <a:spcPct val="115000"/>
              </a:lnSpc>
              <a:spcBef>
                <a:spcPts val="0"/>
              </a:spcBef>
              <a:spcAft>
                <a:spcPts val="0"/>
              </a:spcAft>
              <a:buClr>
                <a:srgbClr val="000000"/>
              </a:buClr>
              <a:buSzPts val="2600"/>
              <a:buFont typeface="Average"/>
              <a:buChar char="○"/>
            </a:pPr>
            <a:r>
              <a:rPr i="1" lang="en-US" sz="2600">
                <a:latin typeface="Average"/>
                <a:ea typeface="Average"/>
                <a:cs typeface="Average"/>
                <a:sym typeface="Average"/>
              </a:rPr>
              <a:t>rl.rlim_max = 0;</a:t>
            </a:r>
            <a:endParaRPr i="1" sz="2600">
              <a:latin typeface="Average"/>
              <a:ea typeface="Average"/>
              <a:cs typeface="Average"/>
              <a:sym typeface="Average"/>
            </a:endParaRPr>
          </a:p>
          <a:p>
            <a:pPr indent="-393700" lvl="1" marL="914400" rtl="0" algn="l">
              <a:lnSpc>
                <a:spcPct val="115000"/>
              </a:lnSpc>
              <a:spcBef>
                <a:spcPts val="0"/>
              </a:spcBef>
              <a:spcAft>
                <a:spcPts val="0"/>
              </a:spcAft>
              <a:buClr>
                <a:srgbClr val="000000"/>
              </a:buClr>
              <a:buSzPts val="2600"/>
              <a:buFont typeface="Average"/>
              <a:buChar char="○"/>
            </a:pPr>
            <a:r>
              <a:rPr i="1" lang="en-US" sz="2600">
                <a:latin typeface="Average"/>
                <a:ea typeface="Average"/>
                <a:cs typeface="Average"/>
                <a:sym typeface="Average"/>
              </a:rPr>
              <a:t>If (setrlimit(RLIMIT_CORE, &amp;rl));</a:t>
            </a:r>
            <a:endParaRPr i="1" sz="2600">
              <a:latin typeface="Average"/>
              <a:ea typeface="Average"/>
              <a:cs typeface="Average"/>
              <a:sym typeface="Average"/>
            </a:endParaRPr>
          </a:p>
          <a:p>
            <a:pPr indent="-419100" lvl="0" marL="457200" rtl="0" algn="l">
              <a:lnSpc>
                <a:spcPct val="115000"/>
              </a:lnSpc>
              <a:spcBef>
                <a:spcPts val="0"/>
              </a:spcBef>
              <a:spcAft>
                <a:spcPts val="0"/>
              </a:spcAft>
              <a:buClr>
                <a:srgbClr val="000000"/>
              </a:buClr>
              <a:buSzPts val="3000"/>
              <a:buFont typeface="Average"/>
              <a:buChar char="●"/>
            </a:pPr>
            <a:r>
              <a:rPr lang="en-US" sz="3000">
                <a:latin typeface="Average"/>
                <a:ea typeface="Average"/>
                <a:cs typeface="Average"/>
                <a:sym typeface="Average"/>
              </a:rPr>
              <a:t>Delete parent process and manipulate process id</a:t>
            </a:r>
            <a:endParaRPr sz="3000">
              <a:latin typeface="Average"/>
              <a:ea typeface="Average"/>
              <a:cs typeface="Average"/>
              <a:sym typeface="Average"/>
            </a:endParaRPr>
          </a:p>
          <a:p>
            <a:pPr indent="-419100" lvl="0" marL="457200" rtl="0" algn="l">
              <a:lnSpc>
                <a:spcPct val="115000"/>
              </a:lnSpc>
              <a:spcBef>
                <a:spcPts val="0"/>
              </a:spcBef>
              <a:spcAft>
                <a:spcPts val="0"/>
              </a:spcAft>
              <a:buClr>
                <a:srgbClr val="000000"/>
              </a:buClr>
              <a:buSzPts val="3000"/>
              <a:buFont typeface="Average"/>
              <a:buChar char="●"/>
            </a:pPr>
            <a:r>
              <a:rPr lang="en-US" sz="3000">
                <a:latin typeface="Average"/>
                <a:ea typeface="Average"/>
                <a:cs typeface="Average"/>
                <a:sym typeface="Average"/>
              </a:rPr>
              <a:t>User encryption</a:t>
            </a:r>
            <a:endParaRPr sz="3000">
              <a:latin typeface="Average"/>
              <a:ea typeface="Average"/>
              <a:cs typeface="Average"/>
              <a:sym typeface="Average"/>
            </a:endParaRPr>
          </a:p>
          <a:p>
            <a:pPr indent="0" lvl="0" marL="0" rtl="0" algn="l">
              <a:spcBef>
                <a:spcPts val="1600"/>
              </a:spcBef>
              <a:spcAft>
                <a:spcPts val="0"/>
              </a:spcAft>
              <a:buNone/>
            </a:pPr>
            <a:r>
              <a:t/>
            </a: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a14132cc04_0_40"/>
          <p:cNvSpPr txBox="1"/>
          <p:nvPr/>
        </p:nvSpPr>
        <p:spPr>
          <a:xfrm>
            <a:off x="1841400" y="348900"/>
            <a:ext cx="7133100" cy="62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100"/>
              <a:t>Worm Map</a:t>
            </a:r>
            <a:endParaRPr sz="3100"/>
          </a:p>
        </p:txBody>
      </p:sp>
      <p:pic>
        <p:nvPicPr>
          <p:cNvPr id="356" name="Google Shape;356;ga14132cc04_0_40"/>
          <p:cNvPicPr preferRelativeResize="0"/>
          <p:nvPr/>
        </p:nvPicPr>
        <p:blipFill>
          <a:blip r:embed="rId3">
            <a:alphaModFix/>
          </a:blip>
          <a:stretch>
            <a:fillRect/>
          </a:stretch>
        </p:blipFill>
        <p:spPr>
          <a:xfrm>
            <a:off x="2480804" y="969300"/>
            <a:ext cx="6784350" cy="5632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2"/>
          <p:cNvSpPr txBox="1"/>
          <p:nvPr/>
        </p:nvSpPr>
        <p:spPr>
          <a:xfrm>
            <a:off x="1334880" y="533520"/>
            <a:ext cx="9866160" cy="113832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The worm was intended not to cause damages, however it did (was it a mistake?)</a:t>
            </a:r>
            <a:endParaRPr b="0" i="0" sz="3700" u="none" cap="none" strike="noStrike">
              <a:solidFill>
                <a:srgbClr val="000000"/>
              </a:solidFill>
              <a:latin typeface="Calibri"/>
              <a:ea typeface="Calibri"/>
              <a:cs typeface="Calibri"/>
              <a:sym typeface="Calibri"/>
            </a:endParaRPr>
          </a:p>
        </p:txBody>
      </p:sp>
      <p:sp>
        <p:nvSpPr>
          <p:cNvPr id="363" name="Google Shape;363;p22"/>
          <p:cNvSpPr/>
          <p:nvPr/>
        </p:nvSpPr>
        <p:spPr>
          <a:xfrm>
            <a:off x="1313640" y="1782720"/>
            <a:ext cx="10116000" cy="4071240"/>
          </a:xfrm>
          <a:prstGeom prst="rect">
            <a:avLst/>
          </a:prstGeom>
          <a:noFill/>
          <a:ln>
            <a:noFill/>
          </a:ln>
        </p:spPr>
        <p:txBody>
          <a:bodyPr anchorCtr="0" anchor="t" bIns="0" lIns="0" spcFirstLastPara="1" rIns="0" wrap="square" tIns="37425">
            <a:spAutoFit/>
          </a:bodyPr>
          <a:lstStyle/>
          <a:p>
            <a:pPr indent="-204120" lvl="0" marL="216360"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Some of infected machines became so loaded (with them worm) that they were unable to continue processing</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Making a system heavily loaded with lots of worms </a:t>
            </a:r>
            <a:endParaRPr b="0" i="0" sz="20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Self-destruction, but, there is a delay (perform by 9-c step then exit)</a:t>
            </a:r>
            <a:endParaRPr b="0" i="0" sz="20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Possible immortal worm (1 out of every 7 worms)</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Keeping the priority of worm for scheduling</a:t>
            </a:r>
            <a:endParaRPr b="0" i="0" sz="20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600"/>
              <a:buFont typeface="Noto Sans Symbols"/>
              <a:buChar char="●"/>
            </a:pPr>
            <a:r>
              <a:rPr b="0" i="1" lang="en-US" sz="2000" u="none" cap="none" strike="noStrike">
                <a:solidFill>
                  <a:srgbClr val="595959"/>
                </a:solidFill>
                <a:latin typeface="Arial"/>
                <a:ea typeface="Arial"/>
                <a:cs typeface="Arial"/>
                <a:sym typeface="Arial"/>
              </a:rPr>
              <a:t>fork() </a:t>
            </a:r>
            <a:r>
              <a:rPr b="0" i="0" lang="en-US" sz="2000" u="none" cap="none" strike="noStrike">
                <a:solidFill>
                  <a:srgbClr val="595959"/>
                </a:solidFill>
                <a:latin typeface="Arial"/>
                <a:ea typeface="Arial"/>
                <a:cs typeface="Arial"/>
                <a:sym typeface="Arial"/>
              </a:rPr>
              <a:t>itself regularly and </a:t>
            </a:r>
            <a:r>
              <a:rPr b="0" i="1" lang="en-US" sz="2000" u="none" cap="none" strike="noStrike">
                <a:solidFill>
                  <a:srgbClr val="595959"/>
                </a:solidFill>
                <a:latin typeface="Arial"/>
                <a:ea typeface="Arial"/>
                <a:cs typeface="Arial"/>
                <a:sym typeface="Arial"/>
              </a:rPr>
              <a:t>kill(</a:t>
            </a:r>
            <a:r>
              <a:rPr b="0" i="0" lang="en-US" sz="2000" u="none" cap="none" strike="noStrike">
                <a:solidFill>
                  <a:srgbClr val="595959"/>
                </a:solidFill>
                <a:latin typeface="Arial"/>
                <a:ea typeface="Arial"/>
                <a:cs typeface="Arial"/>
                <a:sym typeface="Arial"/>
              </a:rPr>
              <a:t>) its parent</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Flushing its host list for every 12 hours (causing the same machine to be reinfected)</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a14132cc04_0_15"/>
          <p:cNvSpPr txBox="1"/>
          <p:nvPr/>
        </p:nvSpPr>
        <p:spPr>
          <a:xfrm>
            <a:off x="1455750" y="529375"/>
            <a:ext cx="9479100" cy="57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100"/>
              <a:t>Aftermath: Author, Intent, Punishment</a:t>
            </a:r>
            <a:endParaRPr sz="3100"/>
          </a:p>
        </p:txBody>
      </p:sp>
      <p:sp>
        <p:nvSpPr>
          <p:cNvPr id="370" name="Google Shape;370;ga14132cc04_0_15"/>
          <p:cNvSpPr txBox="1"/>
          <p:nvPr/>
        </p:nvSpPr>
        <p:spPr>
          <a:xfrm>
            <a:off x="1025650" y="1455750"/>
            <a:ext cx="10918200" cy="51117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000000"/>
              </a:buClr>
              <a:buSzPts val="2400"/>
              <a:buFont typeface="Average"/>
              <a:buChar char="●"/>
            </a:pPr>
            <a:r>
              <a:rPr lang="en-US" sz="2400">
                <a:latin typeface="Average"/>
                <a:ea typeface="Average"/>
                <a:cs typeface="Average"/>
                <a:sym typeface="Average"/>
              </a:rPr>
              <a:t>Author:</a:t>
            </a:r>
            <a:endParaRPr sz="2400">
              <a:latin typeface="Average"/>
              <a:ea typeface="Average"/>
              <a:cs typeface="Average"/>
              <a:sym typeface="Average"/>
            </a:endParaRPr>
          </a:p>
          <a:p>
            <a:pPr indent="-355600" lvl="1" marL="914400" rtl="0" algn="l">
              <a:lnSpc>
                <a:spcPct val="115000"/>
              </a:lnSpc>
              <a:spcBef>
                <a:spcPts val="0"/>
              </a:spcBef>
              <a:spcAft>
                <a:spcPts val="0"/>
              </a:spcAft>
              <a:buClr>
                <a:srgbClr val="000000"/>
              </a:buClr>
              <a:buSzPts val="2000"/>
              <a:buFont typeface="Average"/>
              <a:buChar char="○"/>
            </a:pPr>
            <a:r>
              <a:rPr lang="en-US" sz="2000">
                <a:latin typeface="Average"/>
                <a:ea typeface="Average"/>
                <a:cs typeface="Average"/>
                <a:sym typeface="Average"/>
              </a:rPr>
              <a:t>Robert T. Morris, Professor at MIT</a:t>
            </a:r>
            <a:endParaRPr sz="2000">
              <a:latin typeface="Average"/>
              <a:ea typeface="Average"/>
              <a:cs typeface="Average"/>
              <a:sym typeface="Average"/>
            </a:endParaRPr>
          </a:p>
          <a:p>
            <a:pPr indent="-355600" lvl="1" marL="914400" rtl="0" algn="l">
              <a:lnSpc>
                <a:spcPct val="115000"/>
              </a:lnSpc>
              <a:spcBef>
                <a:spcPts val="0"/>
              </a:spcBef>
              <a:spcAft>
                <a:spcPts val="0"/>
              </a:spcAft>
              <a:buClr>
                <a:srgbClr val="000000"/>
              </a:buClr>
              <a:buSzPts val="2000"/>
              <a:buFont typeface="Average"/>
              <a:buChar char="○"/>
            </a:pPr>
            <a:r>
              <a:rPr lang="en-US" sz="2000">
                <a:latin typeface="Average"/>
                <a:ea typeface="Average"/>
                <a:cs typeface="Average"/>
                <a:sym typeface="Average"/>
              </a:rPr>
              <a:t>Convicted but he never confessed</a:t>
            </a:r>
            <a:endParaRPr sz="2000">
              <a:latin typeface="Average"/>
              <a:ea typeface="Average"/>
              <a:cs typeface="Average"/>
              <a:sym typeface="Average"/>
            </a:endParaRPr>
          </a:p>
          <a:p>
            <a:pPr indent="-355600" lvl="1" marL="914400" rtl="0" algn="l">
              <a:lnSpc>
                <a:spcPct val="115000"/>
              </a:lnSpc>
              <a:spcBef>
                <a:spcPts val="0"/>
              </a:spcBef>
              <a:spcAft>
                <a:spcPts val="0"/>
              </a:spcAft>
              <a:buClr>
                <a:srgbClr val="000000"/>
              </a:buClr>
              <a:buSzPts val="2000"/>
              <a:buFont typeface="Average"/>
              <a:buChar char="○"/>
            </a:pPr>
            <a:r>
              <a:rPr lang="en-US" sz="2000">
                <a:latin typeface="Average"/>
                <a:ea typeface="Average"/>
                <a:cs typeface="Average"/>
                <a:sym typeface="Average"/>
              </a:rPr>
              <a:t>Worm found on Cornell University computers in his account</a:t>
            </a:r>
            <a:endParaRPr sz="2000">
              <a:latin typeface="Average"/>
              <a:ea typeface="Average"/>
              <a:cs typeface="Average"/>
              <a:sym typeface="Average"/>
            </a:endParaRPr>
          </a:p>
          <a:p>
            <a:pPr indent="-381000" lvl="0" marL="457200" rtl="0" algn="l">
              <a:lnSpc>
                <a:spcPct val="115000"/>
              </a:lnSpc>
              <a:spcBef>
                <a:spcPts val="0"/>
              </a:spcBef>
              <a:spcAft>
                <a:spcPts val="0"/>
              </a:spcAft>
              <a:buClr>
                <a:srgbClr val="000000"/>
              </a:buClr>
              <a:buSzPts val="2400"/>
              <a:buFont typeface="Average"/>
              <a:buChar char="●"/>
            </a:pPr>
            <a:r>
              <a:rPr lang="en-US" sz="2400">
                <a:latin typeface="Average"/>
                <a:ea typeface="Average"/>
                <a:cs typeface="Average"/>
                <a:sym typeface="Average"/>
              </a:rPr>
              <a:t>Intent</a:t>
            </a:r>
            <a:endParaRPr sz="2400">
              <a:latin typeface="Average"/>
              <a:ea typeface="Average"/>
              <a:cs typeface="Average"/>
              <a:sym typeface="Average"/>
            </a:endParaRPr>
          </a:p>
          <a:p>
            <a:pPr indent="-355600" lvl="1" marL="914400" rtl="0" algn="l">
              <a:lnSpc>
                <a:spcPct val="115000"/>
              </a:lnSpc>
              <a:spcBef>
                <a:spcPts val="0"/>
              </a:spcBef>
              <a:spcAft>
                <a:spcPts val="0"/>
              </a:spcAft>
              <a:buClr>
                <a:srgbClr val="000000"/>
              </a:buClr>
              <a:buSzPts val="2000"/>
              <a:buFont typeface="Average"/>
              <a:buChar char="○"/>
            </a:pPr>
            <a:r>
              <a:rPr lang="en-US" sz="2000">
                <a:latin typeface="Average"/>
                <a:ea typeface="Average"/>
                <a:cs typeface="Average"/>
                <a:sym typeface="Average"/>
              </a:rPr>
              <a:t>Seemingly “no” damages done or intended</a:t>
            </a:r>
            <a:endParaRPr sz="2000">
              <a:latin typeface="Average"/>
              <a:ea typeface="Average"/>
              <a:cs typeface="Average"/>
              <a:sym typeface="Average"/>
            </a:endParaRPr>
          </a:p>
          <a:p>
            <a:pPr indent="-355600" lvl="1" marL="914400" rtl="0" algn="l">
              <a:lnSpc>
                <a:spcPct val="115000"/>
              </a:lnSpc>
              <a:spcBef>
                <a:spcPts val="0"/>
              </a:spcBef>
              <a:spcAft>
                <a:spcPts val="0"/>
              </a:spcAft>
              <a:buClr>
                <a:srgbClr val="000000"/>
              </a:buClr>
              <a:buSzPts val="2000"/>
              <a:buFont typeface="Average"/>
              <a:buChar char="○"/>
            </a:pPr>
            <a:r>
              <a:rPr lang="en-US" sz="2000">
                <a:latin typeface="Average"/>
                <a:ea typeface="Average"/>
                <a:cs typeface="Average"/>
                <a:sym typeface="Average"/>
              </a:rPr>
              <a:t>Only speculations:</a:t>
            </a:r>
            <a:endParaRPr sz="2000">
              <a:latin typeface="Average"/>
              <a:ea typeface="Average"/>
              <a:cs typeface="Average"/>
              <a:sym typeface="Average"/>
            </a:endParaRPr>
          </a:p>
          <a:p>
            <a:pPr indent="-355600" lvl="2" marL="1371600" rtl="0" algn="l">
              <a:lnSpc>
                <a:spcPct val="115000"/>
              </a:lnSpc>
              <a:spcBef>
                <a:spcPts val="0"/>
              </a:spcBef>
              <a:spcAft>
                <a:spcPts val="0"/>
              </a:spcAft>
              <a:buClr>
                <a:srgbClr val="000000"/>
              </a:buClr>
              <a:buSzPts val="2000"/>
              <a:buFont typeface="Average"/>
              <a:buChar char="■"/>
            </a:pPr>
            <a:r>
              <a:rPr lang="en-US" sz="2000">
                <a:latin typeface="Average"/>
                <a:ea typeface="Average"/>
                <a:cs typeface="Average"/>
                <a:sym typeface="Average"/>
              </a:rPr>
              <a:t>Revenge on dad</a:t>
            </a:r>
            <a:endParaRPr sz="2000">
              <a:latin typeface="Average"/>
              <a:ea typeface="Average"/>
              <a:cs typeface="Average"/>
              <a:sym typeface="Average"/>
            </a:endParaRPr>
          </a:p>
          <a:p>
            <a:pPr indent="-355600" lvl="2" marL="1371600" rtl="0" algn="l">
              <a:lnSpc>
                <a:spcPct val="115000"/>
              </a:lnSpc>
              <a:spcBef>
                <a:spcPts val="0"/>
              </a:spcBef>
              <a:spcAft>
                <a:spcPts val="0"/>
              </a:spcAft>
              <a:buClr>
                <a:srgbClr val="000000"/>
              </a:buClr>
              <a:buSzPts val="2000"/>
              <a:buFont typeface="Average"/>
              <a:buChar char="■"/>
            </a:pPr>
            <a:r>
              <a:rPr lang="en-US" sz="2000">
                <a:latin typeface="Average"/>
                <a:ea typeface="Average"/>
                <a:cs typeface="Average"/>
                <a:sym typeface="Average"/>
              </a:rPr>
              <a:t>Experiment gone wild</a:t>
            </a:r>
            <a:endParaRPr sz="2000">
              <a:latin typeface="Average"/>
              <a:ea typeface="Average"/>
              <a:cs typeface="Average"/>
              <a:sym typeface="Average"/>
            </a:endParaRPr>
          </a:p>
          <a:p>
            <a:pPr indent="-355600" lvl="2" marL="1371600" rtl="0" algn="l">
              <a:lnSpc>
                <a:spcPct val="115000"/>
              </a:lnSpc>
              <a:spcBef>
                <a:spcPts val="0"/>
              </a:spcBef>
              <a:spcAft>
                <a:spcPts val="0"/>
              </a:spcAft>
              <a:buClr>
                <a:srgbClr val="000000"/>
              </a:buClr>
              <a:buSzPts val="2000"/>
              <a:buFont typeface="Average"/>
              <a:buChar char="■"/>
            </a:pPr>
            <a:r>
              <a:rPr lang="en-US" sz="2000">
                <a:latin typeface="Average"/>
                <a:ea typeface="Average"/>
                <a:cs typeface="Average"/>
                <a:sym typeface="Average"/>
              </a:rPr>
              <a:t>Planning something bigger</a:t>
            </a:r>
            <a:endParaRPr sz="2000">
              <a:latin typeface="Average"/>
              <a:ea typeface="Average"/>
              <a:cs typeface="Average"/>
              <a:sym typeface="Average"/>
            </a:endParaRPr>
          </a:p>
          <a:p>
            <a:pPr indent="-381000" lvl="0" marL="457200" rtl="0" algn="l">
              <a:lnSpc>
                <a:spcPct val="115000"/>
              </a:lnSpc>
              <a:spcBef>
                <a:spcPts val="0"/>
              </a:spcBef>
              <a:spcAft>
                <a:spcPts val="0"/>
              </a:spcAft>
              <a:buClr>
                <a:srgbClr val="000000"/>
              </a:buClr>
              <a:buSzPts val="2400"/>
              <a:buFont typeface="Average"/>
              <a:buChar char="●"/>
            </a:pPr>
            <a:r>
              <a:rPr lang="en-US" sz="2400">
                <a:latin typeface="Average"/>
                <a:ea typeface="Average"/>
                <a:cs typeface="Average"/>
                <a:sym typeface="Average"/>
              </a:rPr>
              <a:t>Punishment</a:t>
            </a:r>
            <a:endParaRPr sz="2400">
              <a:latin typeface="Average"/>
              <a:ea typeface="Average"/>
              <a:cs typeface="Average"/>
              <a:sym typeface="Average"/>
            </a:endParaRPr>
          </a:p>
          <a:p>
            <a:pPr indent="-355600" lvl="1" marL="914400" rtl="0" algn="l">
              <a:lnSpc>
                <a:spcPct val="115000"/>
              </a:lnSpc>
              <a:spcBef>
                <a:spcPts val="0"/>
              </a:spcBef>
              <a:spcAft>
                <a:spcPts val="0"/>
              </a:spcAft>
              <a:buClr>
                <a:srgbClr val="000000"/>
              </a:buClr>
              <a:buSzPts val="2000"/>
              <a:buFont typeface="Average"/>
              <a:buChar char="○"/>
            </a:pPr>
            <a:r>
              <a:rPr lang="en-US" sz="2000">
                <a:latin typeface="Average"/>
                <a:ea typeface="Average"/>
                <a:cs typeface="Average"/>
                <a:sym typeface="Average"/>
              </a:rPr>
              <a:t>3 years probation</a:t>
            </a:r>
            <a:endParaRPr sz="2000">
              <a:latin typeface="Average"/>
              <a:ea typeface="Average"/>
              <a:cs typeface="Average"/>
              <a:sym typeface="Average"/>
            </a:endParaRPr>
          </a:p>
          <a:p>
            <a:pPr indent="-355600" lvl="1" marL="914400" rtl="0" algn="l">
              <a:lnSpc>
                <a:spcPct val="115000"/>
              </a:lnSpc>
              <a:spcBef>
                <a:spcPts val="0"/>
              </a:spcBef>
              <a:spcAft>
                <a:spcPts val="0"/>
              </a:spcAft>
              <a:buClr>
                <a:srgbClr val="000000"/>
              </a:buClr>
              <a:buSzPts val="2000"/>
              <a:buFont typeface="Average"/>
              <a:buChar char="○"/>
            </a:pPr>
            <a:r>
              <a:rPr lang="en-US" sz="2000">
                <a:latin typeface="Average"/>
                <a:ea typeface="Average"/>
                <a:cs typeface="Average"/>
                <a:sym typeface="Average"/>
              </a:rPr>
              <a:t>400 hours of community service</a:t>
            </a:r>
            <a:endParaRPr sz="2000">
              <a:latin typeface="Average"/>
              <a:ea typeface="Average"/>
              <a:cs typeface="Average"/>
              <a:sym typeface="Average"/>
            </a:endParaRPr>
          </a:p>
          <a:p>
            <a:pPr indent="-355600" lvl="1" marL="914400" rtl="0" algn="l">
              <a:lnSpc>
                <a:spcPct val="115000"/>
              </a:lnSpc>
              <a:spcBef>
                <a:spcPts val="0"/>
              </a:spcBef>
              <a:spcAft>
                <a:spcPts val="0"/>
              </a:spcAft>
              <a:buClr>
                <a:srgbClr val="000000"/>
              </a:buClr>
              <a:buSzPts val="2000"/>
              <a:buFont typeface="Average"/>
              <a:buChar char="○"/>
            </a:pPr>
            <a:r>
              <a:rPr lang="en-US" sz="2000">
                <a:latin typeface="Average"/>
                <a:ea typeface="Average"/>
                <a:cs typeface="Average"/>
                <a:sym typeface="Average"/>
              </a:rPr>
              <a:t>$1050 plus cost of supervision</a:t>
            </a:r>
            <a:endParaRPr sz="2000">
              <a:latin typeface="Average"/>
              <a:ea typeface="Average"/>
              <a:cs typeface="Average"/>
              <a:sym typeface="Average"/>
            </a:endParaRPr>
          </a:p>
          <a:p>
            <a:pPr indent="0" lvl="0" marL="45720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a14132cc04_0_21"/>
          <p:cNvSpPr txBox="1"/>
          <p:nvPr/>
        </p:nvSpPr>
        <p:spPr>
          <a:xfrm>
            <a:off x="1455750" y="529375"/>
            <a:ext cx="9479100" cy="57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100"/>
              <a:t>Worm Hunters</a:t>
            </a:r>
            <a:endParaRPr sz="3100"/>
          </a:p>
        </p:txBody>
      </p:sp>
      <p:sp>
        <p:nvSpPr>
          <p:cNvPr id="377" name="Google Shape;377;ga14132cc04_0_21"/>
          <p:cNvSpPr txBox="1"/>
          <p:nvPr/>
        </p:nvSpPr>
        <p:spPr>
          <a:xfrm>
            <a:off x="1042200" y="1290325"/>
            <a:ext cx="10802400" cy="5293800"/>
          </a:xfrm>
          <a:prstGeom prst="rect">
            <a:avLst/>
          </a:prstGeom>
          <a:noFill/>
          <a:ln>
            <a:noFill/>
          </a:ln>
        </p:spPr>
        <p:txBody>
          <a:bodyPr anchorCtr="0" anchor="t" bIns="91425" lIns="91425" spcFirstLastPara="1" rIns="91425" wrap="square" tIns="91425">
            <a:noAutofit/>
          </a:bodyPr>
          <a:lstStyle/>
          <a:p>
            <a:pPr indent="-368300" lvl="0" marL="457200" rtl="0" algn="l">
              <a:lnSpc>
                <a:spcPct val="150000"/>
              </a:lnSpc>
              <a:spcBef>
                <a:spcPts val="0"/>
              </a:spcBef>
              <a:spcAft>
                <a:spcPts val="0"/>
              </a:spcAft>
              <a:buClr>
                <a:srgbClr val="000000"/>
              </a:buClr>
              <a:buSzPts val="2200"/>
              <a:buFont typeface="Average"/>
              <a:buChar char="●"/>
            </a:pPr>
            <a:r>
              <a:rPr lang="en-US" sz="2200">
                <a:latin typeface="Average"/>
                <a:ea typeface="Average"/>
                <a:cs typeface="Average"/>
                <a:sym typeface="Average"/>
              </a:rPr>
              <a:t>The worm was easily stopped almost solely due to UNIX “old-boy” network</a:t>
            </a:r>
            <a:endParaRPr sz="2200">
              <a:latin typeface="Average"/>
              <a:ea typeface="Average"/>
              <a:cs typeface="Average"/>
              <a:sym typeface="Average"/>
            </a:endParaRPr>
          </a:p>
          <a:p>
            <a:pPr indent="-368300" lvl="0" marL="457200" rtl="0" algn="l">
              <a:lnSpc>
                <a:spcPct val="150000"/>
              </a:lnSpc>
              <a:spcBef>
                <a:spcPts val="0"/>
              </a:spcBef>
              <a:spcAft>
                <a:spcPts val="0"/>
              </a:spcAft>
              <a:buClr>
                <a:srgbClr val="000000"/>
              </a:buClr>
              <a:buSzPts val="2200"/>
              <a:buFont typeface="Average"/>
              <a:buChar char="●"/>
            </a:pPr>
            <a:r>
              <a:rPr lang="en-US" sz="2200">
                <a:latin typeface="Average"/>
                <a:ea typeface="Average"/>
                <a:cs typeface="Average"/>
                <a:sym typeface="Average"/>
              </a:rPr>
              <a:t>Recommendations for establishment of a formal crisis center to deal with such crises.</a:t>
            </a:r>
            <a:endParaRPr sz="2200">
              <a:latin typeface="Average"/>
              <a:ea typeface="Average"/>
              <a:cs typeface="Average"/>
              <a:sym typeface="Average"/>
            </a:endParaRPr>
          </a:p>
          <a:p>
            <a:pPr indent="-368300" lvl="0" marL="457200" rtl="0" algn="l">
              <a:lnSpc>
                <a:spcPct val="150000"/>
              </a:lnSpc>
              <a:spcBef>
                <a:spcPts val="0"/>
              </a:spcBef>
              <a:spcAft>
                <a:spcPts val="0"/>
              </a:spcAft>
              <a:buClr>
                <a:srgbClr val="000000"/>
              </a:buClr>
              <a:buSzPts val="2200"/>
              <a:buFont typeface="Average"/>
              <a:buChar char="●"/>
            </a:pPr>
            <a:r>
              <a:rPr lang="en-US" sz="2200">
                <a:latin typeface="Average"/>
                <a:ea typeface="Average"/>
                <a:cs typeface="Average"/>
                <a:sym typeface="Average"/>
              </a:rPr>
              <a:t>Another attempt leveraging FTP flaw on MILNET.</a:t>
            </a:r>
            <a:endParaRPr sz="2200">
              <a:latin typeface="Average"/>
              <a:ea typeface="Average"/>
              <a:cs typeface="Average"/>
              <a:sym typeface="Average"/>
            </a:endParaRPr>
          </a:p>
          <a:p>
            <a:pPr indent="-342900" lvl="1" marL="914400" rtl="0" algn="l">
              <a:lnSpc>
                <a:spcPct val="150000"/>
              </a:lnSpc>
              <a:spcBef>
                <a:spcPts val="0"/>
              </a:spcBef>
              <a:spcAft>
                <a:spcPts val="0"/>
              </a:spcAft>
              <a:buClr>
                <a:srgbClr val="000000"/>
              </a:buClr>
              <a:buSzPts val="1800"/>
              <a:buFont typeface="Average"/>
              <a:buChar char="○"/>
            </a:pPr>
            <a:r>
              <a:rPr lang="en-US" sz="1800">
                <a:latin typeface="Average"/>
                <a:ea typeface="Average"/>
                <a:cs typeface="Average"/>
                <a:sym typeface="Average"/>
              </a:rPr>
              <a:t>Intruder was traced and MILNET/Arpanet links were severed.</a:t>
            </a:r>
            <a:endParaRPr sz="1800">
              <a:latin typeface="Average"/>
              <a:ea typeface="Average"/>
              <a:cs typeface="Average"/>
              <a:sym typeface="Average"/>
            </a:endParaRPr>
          </a:p>
          <a:p>
            <a:pPr indent="-342900" lvl="1" marL="914400" rtl="0" algn="l">
              <a:lnSpc>
                <a:spcPct val="150000"/>
              </a:lnSpc>
              <a:spcBef>
                <a:spcPts val="0"/>
              </a:spcBef>
              <a:spcAft>
                <a:spcPts val="0"/>
              </a:spcAft>
              <a:buClr>
                <a:srgbClr val="000000"/>
              </a:buClr>
              <a:buSzPts val="1800"/>
              <a:buFont typeface="Average"/>
              <a:buChar char="○"/>
            </a:pPr>
            <a:r>
              <a:rPr lang="en-US" sz="1800">
                <a:latin typeface="Average"/>
                <a:ea typeface="Average"/>
                <a:cs typeface="Average"/>
                <a:sym typeface="Average"/>
              </a:rPr>
              <a:t>Incident prompted for CERT (Computer Emergency Response Team) creation. </a:t>
            </a:r>
            <a:endParaRPr sz="1800">
              <a:latin typeface="Average"/>
              <a:ea typeface="Average"/>
              <a:cs typeface="Average"/>
              <a:sym typeface="Average"/>
            </a:endParaRPr>
          </a:p>
          <a:p>
            <a:pPr indent="-368300" lvl="0" marL="457200" rtl="0" algn="l">
              <a:lnSpc>
                <a:spcPct val="150000"/>
              </a:lnSpc>
              <a:spcBef>
                <a:spcPts val="0"/>
              </a:spcBef>
              <a:spcAft>
                <a:spcPts val="0"/>
              </a:spcAft>
              <a:buClr>
                <a:srgbClr val="000000"/>
              </a:buClr>
              <a:buSzPts val="2200"/>
              <a:buFont typeface="Average"/>
              <a:buChar char="●"/>
            </a:pPr>
            <a:r>
              <a:rPr lang="en-US" sz="2200">
                <a:latin typeface="Average"/>
                <a:ea typeface="Average"/>
                <a:cs typeface="Average"/>
                <a:sym typeface="Average"/>
              </a:rPr>
              <a:t>CERT acts as a central switchboard and coordinator for computer security emergencies on Arpanet &amp; MILNET machines</a:t>
            </a:r>
            <a:endParaRPr sz="2200">
              <a:latin typeface="Average"/>
              <a:ea typeface="Average"/>
              <a:cs typeface="Average"/>
              <a:sym typeface="Average"/>
            </a:endParaRPr>
          </a:p>
          <a:p>
            <a:pPr indent="0" lvl="0" marL="457200" rtl="0" algn="l">
              <a:lnSpc>
                <a:spcPct val="115000"/>
              </a:lnSpc>
              <a:spcBef>
                <a:spcPts val="1600"/>
              </a:spcBef>
              <a:spcAft>
                <a:spcPts val="1600"/>
              </a:spcAft>
              <a:buClr>
                <a:schemeClr val="dk1"/>
              </a:buClr>
              <a:buSzPts val="1800"/>
              <a:buFont typeface="Arial"/>
              <a:buNone/>
            </a:pPr>
            <a:r>
              <a:t/>
            </a:r>
            <a:endParaRPr sz="2200">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3"/>
          <p:cNvSpPr txBox="1"/>
          <p:nvPr/>
        </p:nvSpPr>
        <p:spPr>
          <a:xfrm>
            <a:off x="1334880" y="1071720"/>
            <a:ext cx="9522000" cy="5889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What is worm?</a:t>
            </a:r>
            <a:endParaRPr b="0" i="0" sz="3700" u="none" cap="none" strike="noStrike">
              <a:solidFill>
                <a:srgbClr val="000000"/>
              </a:solidFill>
              <a:latin typeface="Calibri"/>
              <a:ea typeface="Calibri"/>
              <a:cs typeface="Calibri"/>
              <a:sym typeface="Calibri"/>
            </a:endParaRPr>
          </a:p>
        </p:txBody>
      </p:sp>
      <p:sp>
        <p:nvSpPr>
          <p:cNvPr id="83" name="Google Shape;83;p3"/>
          <p:cNvSpPr/>
          <p:nvPr/>
        </p:nvSpPr>
        <p:spPr>
          <a:xfrm>
            <a:off x="1313640" y="1782720"/>
            <a:ext cx="9125280" cy="2836800"/>
          </a:xfrm>
          <a:prstGeom prst="rect">
            <a:avLst/>
          </a:prstGeom>
          <a:noFill/>
          <a:ln>
            <a:noFill/>
          </a:ln>
        </p:spPr>
        <p:txBody>
          <a:bodyPr anchorCtr="0" anchor="t" bIns="0" lIns="0" spcFirstLastPara="1" rIns="0" wrap="square" tIns="37425">
            <a:spAutoFit/>
          </a:bodyPr>
          <a:lstStyle/>
          <a:p>
            <a:pPr indent="-204120" lvl="0" marL="216360"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Standalone, self replicating, designed to spread over network</a:t>
            </a:r>
            <a:endParaRPr b="0" i="0" sz="20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440"/>
              <a:buFont typeface="Noto Sans Symbols"/>
              <a:buChar char="●"/>
            </a:pPr>
            <a:r>
              <a:rPr b="0" i="0" lang="en-US" sz="1800" u="none" cap="none" strike="noStrike">
                <a:solidFill>
                  <a:srgbClr val="595959"/>
                </a:solidFill>
                <a:latin typeface="Arial"/>
                <a:ea typeface="Arial"/>
                <a:cs typeface="Arial"/>
                <a:sym typeface="Arial"/>
              </a:rPr>
              <a:t>File / data corruption</a:t>
            </a:r>
            <a:endParaRPr b="0" i="0" sz="18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440"/>
              <a:buFont typeface="Noto Sans Symbols"/>
              <a:buChar char="●"/>
            </a:pPr>
            <a:r>
              <a:rPr b="0" i="0" lang="en-US" sz="1800" u="none" cap="none" strike="noStrike">
                <a:solidFill>
                  <a:srgbClr val="595959"/>
                </a:solidFill>
                <a:latin typeface="Arial"/>
                <a:ea typeface="Arial"/>
                <a:cs typeface="Arial"/>
                <a:sym typeface="Arial"/>
              </a:rPr>
              <a:t>System / network overload</a:t>
            </a:r>
            <a:endParaRPr b="0" i="0" sz="18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440"/>
              <a:buFont typeface="Noto Sans Symbols"/>
              <a:buChar char="●"/>
            </a:pPr>
            <a:r>
              <a:rPr b="0" i="0" lang="en-US" sz="1800" u="none" cap="none" strike="noStrike">
                <a:solidFill>
                  <a:srgbClr val="595959"/>
                </a:solidFill>
                <a:latin typeface="Arial"/>
                <a:ea typeface="Arial"/>
                <a:cs typeface="Arial"/>
                <a:sym typeface="Arial"/>
              </a:rPr>
              <a:t>Data exfiltration</a:t>
            </a:r>
            <a:endParaRPr b="0" i="0" sz="18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440"/>
              <a:buFont typeface="Noto Sans Symbols"/>
              <a:buChar char="●"/>
            </a:pPr>
            <a:r>
              <a:rPr b="0" i="0" lang="en-US" sz="1800" u="none" cap="none" strike="noStrike">
                <a:solidFill>
                  <a:srgbClr val="595959"/>
                </a:solidFill>
                <a:latin typeface="Arial"/>
                <a:ea typeface="Arial"/>
                <a:cs typeface="Arial"/>
                <a:sym typeface="Arial"/>
              </a:rPr>
              <a:t>Backdoor installation</a:t>
            </a:r>
            <a:endParaRPr b="0" i="0" sz="18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18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440"/>
              <a:buFont typeface="Noto Sans Symbols"/>
              <a:buChar char="●"/>
            </a:pPr>
            <a:r>
              <a:rPr b="0" i="0" lang="en-US" sz="1800" u="none" cap="none" strike="noStrike">
                <a:solidFill>
                  <a:srgbClr val="595959"/>
                </a:solidFill>
                <a:latin typeface="Arial"/>
                <a:ea typeface="Arial"/>
                <a:cs typeface="Arial"/>
                <a:sym typeface="Arial"/>
              </a:rPr>
              <a:t>Worm vs Virus vs Trojan horse</a:t>
            </a:r>
            <a:endParaRPr b="0" i="0" sz="18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440"/>
              <a:buFont typeface="Noto Sans Symbols"/>
              <a:buChar char="●"/>
            </a:pPr>
            <a:r>
              <a:rPr b="0" i="0" lang="en-US" sz="1800" u="none" cap="none" strike="noStrike">
                <a:solidFill>
                  <a:srgbClr val="595959"/>
                </a:solidFill>
                <a:latin typeface="Arial"/>
                <a:ea typeface="Arial"/>
                <a:cs typeface="Arial"/>
                <a:sym typeface="Arial"/>
              </a:rPr>
              <a:t>Virus needs a host program (no standalone)</a:t>
            </a:r>
            <a:endParaRPr b="0" i="0" sz="18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440"/>
              <a:buFont typeface="Noto Sans Symbols"/>
              <a:buChar char="●"/>
            </a:pPr>
            <a:r>
              <a:rPr b="0" i="0" lang="en-US" sz="1800" u="none" cap="none" strike="noStrike">
                <a:solidFill>
                  <a:srgbClr val="595959"/>
                </a:solidFill>
                <a:latin typeface="Arial"/>
                <a:ea typeface="Arial"/>
                <a:cs typeface="Arial"/>
                <a:sym typeface="Arial"/>
              </a:rPr>
              <a:t>Trojan horse needs a user to execute (no self-replicating), pretending as legitimate</a:t>
            </a:r>
            <a:endParaRPr b="0" i="0" sz="1800" u="none" cap="none" strike="noStrik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a14132cc04_0_27"/>
          <p:cNvSpPr txBox="1"/>
          <p:nvPr/>
        </p:nvSpPr>
        <p:spPr>
          <a:xfrm>
            <a:off x="1455750" y="529375"/>
            <a:ext cx="9479100" cy="57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100"/>
              <a:t>Lessons from the worm incident</a:t>
            </a:r>
            <a:endParaRPr sz="3100"/>
          </a:p>
        </p:txBody>
      </p:sp>
      <p:sp>
        <p:nvSpPr>
          <p:cNvPr id="384" name="Google Shape;384;ga14132cc04_0_27"/>
          <p:cNvSpPr txBox="1"/>
          <p:nvPr/>
        </p:nvSpPr>
        <p:spPr>
          <a:xfrm>
            <a:off x="939575" y="1220500"/>
            <a:ext cx="11023200" cy="5443800"/>
          </a:xfrm>
          <a:prstGeom prst="rect">
            <a:avLst/>
          </a:prstGeom>
          <a:noFill/>
          <a:ln>
            <a:noFill/>
          </a:ln>
        </p:spPr>
        <p:txBody>
          <a:bodyPr anchorCtr="0" anchor="t" bIns="91425" lIns="91425" spcFirstLastPara="1" rIns="91425" wrap="square" tIns="91425">
            <a:noAutofit/>
          </a:bodyPr>
          <a:lstStyle/>
          <a:p>
            <a:pPr indent="-361950" lvl="0" marL="457200" rtl="0" algn="l">
              <a:lnSpc>
                <a:spcPct val="150000"/>
              </a:lnSpc>
              <a:spcBef>
                <a:spcPts val="0"/>
              </a:spcBef>
              <a:spcAft>
                <a:spcPts val="0"/>
              </a:spcAft>
              <a:buSzPts val="2100"/>
              <a:buChar char="●"/>
            </a:pPr>
            <a:r>
              <a:rPr lang="en-US" sz="2100"/>
              <a:t>Factors that fueled its spread are the same that helped defeat it</a:t>
            </a:r>
            <a:endParaRPr sz="2100"/>
          </a:p>
          <a:p>
            <a:pPr indent="-361950" lvl="1" marL="914400" rtl="0" algn="l">
              <a:lnSpc>
                <a:spcPct val="150000"/>
              </a:lnSpc>
              <a:spcBef>
                <a:spcPts val="0"/>
              </a:spcBef>
              <a:spcAft>
                <a:spcPts val="0"/>
              </a:spcAft>
              <a:buSzPts val="2100"/>
              <a:buChar char="○"/>
            </a:pPr>
            <a:r>
              <a:rPr lang="en-US" sz="2100"/>
              <a:t>Immediate communication</a:t>
            </a:r>
            <a:endParaRPr sz="2100"/>
          </a:p>
          <a:p>
            <a:pPr indent="-361950" lvl="1" marL="914400" rtl="0" algn="l">
              <a:lnSpc>
                <a:spcPct val="150000"/>
              </a:lnSpc>
              <a:spcBef>
                <a:spcPts val="0"/>
              </a:spcBef>
              <a:spcAft>
                <a:spcPts val="0"/>
              </a:spcAft>
              <a:buSzPts val="2100"/>
              <a:buChar char="○"/>
            </a:pPr>
            <a:r>
              <a:rPr lang="en-US" sz="2100"/>
              <a:t>Ability to copy files, including binaries from machine to machine</a:t>
            </a:r>
            <a:endParaRPr sz="2100"/>
          </a:p>
          <a:p>
            <a:pPr indent="-361950" lvl="0" marL="457200" rtl="0" algn="l">
              <a:lnSpc>
                <a:spcPct val="150000"/>
              </a:lnSpc>
              <a:spcBef>
                <a:spcPts val="0"/>
              </a:spcBef>
              <a:spcAft>
                <a:spcPts val="0"/>
              </a:spcAft>
              <a:buSzPts val="2100"/>
              <a:buChar char="●"/>
            </a:pPr>
            <a:r>
              <a:rPr lang="en-US" sz="2100"/>
              <a:t>Should communication be restricted in case of such attacks?</a:t>
            </a:r>
            <a:endParaRPr sz="2100"/>
          </a:p>
          <a:p>
            <a:pPr indent="-361950" lvl="0" marL="457200" rtl="0" algn="l">
              <a:lnSpc>
                <a:spcPct val="150000"/>
              </a:lnSpc>
              <a:spcBef>
                <a:spcPts val="0"/>
              </a:spcBef>
              <a:spcAft>
                <a:spcPts val="0"/>
              </a:spcAft>
              <a:buSzPts val="2100"/>
              <a:buChar char="●"/>
            </a:pPr>
            <a:r>
              <a:rPr lang="en-US" sz="2100"/>
              <a:t>Most NRENs and network backbones have security teams prepared for such incidents</a:t>
            </a:r>
            <a:endParaRPr sz="2100"/>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4"/>
          <p:cNvSpPr txBox="1"/>
          <p:nvPr/>
        </p:nvSpPr>
        <p:spPr>
          <a:xfrm>
            <a:off x="1334880" y="1071720"/>
            <a:ext cx="9522000" cy="5889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Morris worm</a:t>
            </a:r>
            <a:endParaRPr b="0" i="0" sz="3700" u="none" cap="none" strike="noStrike">
              <a:solidFill>
                <a:srgbClr val="000000"/>
              </a:solidFill>
              <a:latin typeface="Calibri"/>
              <a:ea typeface="Calibri"/>
              <a:cs typeface="Calibri"/>
              <a:sym typeface="Calibri"/>
            </a:endParaRPr>
          </a:p>
        </p:txBody>
      </p:sp>
      <p:sp>
        <p:nvSpPr>
          <p:cNvPr id="90" name="Google Shape;90;p4"/>
          <p:cNvSpPr/>
          <p:nvPr/>
        </p:nvSpPr>
        <p:spPr>
          <a:xfrm>
            <a:off x="1313640" y="1782720"/>
            <a:ext cx="8363160" cy="1308600"/>
          </a:xfrm>
          <a:prstGeom prst="rect">
            <a:avLst/>
          </a:prstGeom>
          <a:noFill/>
          <a:ln>
            <a:noFill/>
          </a:ln>
        </p:spPr>
        <p:txBody>
          <a:bodyPr anchorCtr="0" anchor="t" bIns="0" lIns="0" spcFirstLastPara="1" rIns="0" wrap="square" tIns="37425">
            <a:spAutoFit/>
          </a:bodyPr>
          <a:lstStyle/>
          <a:p>
            <a:pPr indent="-204120" lvl="0" marL="216360"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One of the first worms distributed via Internet</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Developed by Robert Tappan Morris, without intension to cause damage</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p:txBody>
      </p:sp>
      <p:pic>
        <p:nvPicPr>
          <p:cNvPr id="91" name="Google Shape;91;p4"/>
          <p:cNvPicPr preferRelativeResize="0"/>
          <p:nvPr/>
        </p:nvPicPr>
        <p:blipFill rotWithShape="1">
          <a:blip r:embed="rId3">
            <a:alphaModFix/>
          </a:blip>
          <a:srcRect b="0" l="0" r="0" t="0"/>
          <a:stretch/>
        </p:blipFill>
        <p:spPr>
          <a:xfrm>
            <a:off x="4800600" y="2647800"/>
            <a:ext cx="2203560" cy="1561680"/>
          </a:xfrm>
          <a:prstGeom prst="rect">
            <a:avLst/>
          </a:prstGeom>
          <a:noFill/>
          <a:ln>
            <a:noFill/>
          </a:ln>
        </p:spPr>
      </p:pic>
      <p:sp>
        <p:nvSpPr>
          <p:cNvPr id="92" name="Google Shape;92;p4"/>
          <p:cNvSpPr/>
          <p:nvPr/>
        </p:nvSpPr>
        <p:spPr>
          <a:xfrm>
            <a:off x="7238880" y="2671920"/>
            <a:ext cx="4495320" cy="1530000"/>
          </a:xfrm>
          <a:prstGeom prst="rect">
            <a:avLst/>
          </a:prstGeom>
          <a:noFill/>
          <a:ln>
            <a:noFill/>
          </a:ln>
        </p:spPr>
        <p:txBody>
          <a:bodyPr anchorCtr="0" anchor="t" bIns="0" lIns="0" spcFirstLastPara="1" rIns="0" wrap="square" tIns="12600">
            <a:spAutoFit/>
          </a:bodyPr>
          <a:lstStyle/>
          <a:p>
            <a:pPr indent="-288000" lvl="0" marL="300240" marR="0" rtl="0" algn="l">
              <a:lnSpc>
                <a:spcPct val="118857"/>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Evening of 02NOV88, attack started</a:t>
            </a:r>
            <a:endParaRPr b="0" i="0" sz="1400" u="none" cap="none" strike="noStrike">
              <a:latin typeface="Arial"/>
              <a:ea typeface="Arial"/>
              <a:cs typeface="Arial"/>
              <a:sym typeface="Arial"/>
            </a:endParaRPr>
          </a:p>
          <a:p>
            <a:pPr indent="-288000" lvl="0" marL="300240" marR="0" rtl="0" algn="l">
              <a:lnSpc>
                <a:spcPct val="118857"/>
              </a:lnSpc>
              <a:spcBef>
                <a:spcPts val="99"/>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Used the collected information and flaws to penetrate other machines (SUN3, VAX with 4 BSD UNIX)</a:t>
            </a:r>
            <a:endParaRPr b="0" i="0" sz="1400" u="none" cap="none" strike="noStrike">
              <a:latin typeface="Arial"/>
              <a:ea typeface="Arial"/>
              <a:cs typeface="Arial"/>
              <a:sym typeface="Arial"/>
            </a:endParaRPr>
          </a:p>
          <a:p>
            <a:pPr indent="-288000" lvl="0" marL="300240" marR="0" rtl="0" algn="l">
              <a:lnSpc>
                <a:spcPct val="118857"/>
              </a:lnSpc>
              <a:spcBef>
                <a:spcPts val="99"/>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Replicated itself which attempts to infect others in the same manner</a:t>
            </a:r>
            <a:endParaRPr b="0" i="0" sz="1400" u="none" cap="none" strike="noStrike">
              <a:latin typeface="Arial"/>
              <a:ea typeface="Arial"/>
              <a:cs typeface="Arial"/>
              <a:sym typeface="Arial"/>
            </a:endParaRPr>
          </a:p>
          <a:p>
            <a:pPr indent="-288000" lvl="0" marL="300240" marR="0" rtl="0" algn="l">
              <a:lnSpc>
                <a:spcPct val="118857"/>
              </a:lnSpc>
              <a:spcBef>
                <a:spcPts val="99"/>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Spread quickly and some of computers were heavily  loaded and failed completely</a:t>
            </a:r>
            <a:endParaRPr b="0" i="0" sz="1400" u="none" cap="none" strike="noStrike">
              <a:latin typeface="Arial"/>
              <a:ea typeface="Arial"/>
              <a:cs typeface="Arial"/>
              <a:sym typeface="Arial"/>
            </a:endParaRPr>
          </a:p>
        </p:txBody>
      </p:sp>
      <p:pic>
        <p:nvPicPr>
          <p:cNvPr id="93" name="Google Shape;93;p4"/>
          <p:cNvPicPr preferRelativeResize="0"/>
          <p:nvPr/>
        </p:nvPicPr>
        <p:blipFill rotWithShape="1">
          <a:blip r:embed="rId4">
            <a:alphaModFix/>
          </a:blip>
          <a:srcRect b="0" l="0" r="0" t="0"/>
          <a:stretch/>
        </p:blipFill>
        <p:spPr>
          <a:xfrm>
            <a:off x="6165720" y="4724280"/>
            <a:ext cx="1682280" cy="1573560"/>
          </a:xfrm>
          <a:prstGeom prst="rect">
            <a:avLst/>
          </a:prstGeom>
          <a:noFill/>
          <a:ln>
            <a:noFill/>
          </a:ln>
        </p:spPr>
      </p:pic>
      <p:sp>
        <p:nvSpPr>
          <p:cNvPr id="94" name="Google Shape;94;p4"/>
          <p:cNvSpPr/>
          <p:nvPr/>
        </p:nvSpPr>
        <p:spPr>
          <a:xfrm>
            <a:off x="8077320" y="5212080"/>
            <a:ext cx="3733560" cy="870840"/>
          </a:xfrm>
          <a:prstGeom prst="rect">
            <a:avLst/>
          </a:prstGeom>
          <a:noFill/>
          <a:ln>
            <a:noFill/>
          </a:ln>
        </p:spPr>
        <p:txBody>
          <a:bodyPr anchorCtr="0" anchor="t" bIns="0" lIns="0" spcFirstLastPara="1" rIns="0" wrap="square" tIns="12600">
            <a:spAutoFit/>
          </a:bodyPr>
          <a:lstStyle/>
          <a:p>
            <a:pPr indent="-288000" lvl="0" marL="300240" marR="0" rtl="0" algn="l">
              <a:lnSpc>
                <a:spcPct val="118857"/>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Early morning of 03NOV88, the worm captured </a:t>
            </a:r>
            <a:endParaRPr b="0" i="0" sz="1400" u="none" cap="none" strike="noStrike">
              <a:latin typeface="Arial"/>
              <a:ea typeface="Arial"/>
              <a:cs typeface="Arial"/>
              <a:sym typeface="Arial"/>
            </a:endParaRPr>
          </a:p>
          <a:p>
            <a:pPr indent="-288000" lvl="0" marL="300240" marR="0" rtl="0" algn="l">
              <a:lnSpc>
                <a:spcPct val="118857"/>
              </a:lnSpc>
              <a:spcBef>
                <a:spcPts val="99"/>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Released the preliminary patch to the </a:t>
            </a:r>
            <a:r>
              <a:rPr b="0" i="1" lang="en-US" sz="1400" u="none" cap="none" strike="noStrike">
                <a:solidFill>
                  <a:srgbClr val="000000"/>
                </a:solidFill>
                <a:latin typeface="Arial"/>
                <a:ea typeface="Arial"/>
                <a:cs typeface="Arial"/>
                <a:sym typeface="Arial"/>
              </a:rPr>
              <a:t>sendmail</a:t>
            </a:r>
            <a:endParaRPr b="0" i="0" sz="1400" u="none" cap="none" strike="noStrike">
              <a:latin typeface="Arial"/>
              <a:ea typeface="Arial"/>
              <a:cs typeface="Arial"/>
              <a:sym typeface="Arial"/>
            </a:endParaRPr>
          </a:p>
        </p:txBody>
      </p:sp>
      <p:pic>
        <p:nvPicPr>
          <p:cNvPr id="95" name="Google Shape;95;p4"/>
          <p:cNvPicPr preferRelativeResize="0"/>
          <p:nvPr/>
        </p:nvPicPr>
        <p:blipFill rotWithShape="1">
          <a:blip r:embed="rId5">
            <a:alphaModFix/>
          </a:blip>
          <a:srcRect b="0" l="0" r="0" t="0"/>
          <a:stretch/>
        </p:blipFill>
        <p:spPr>
          <a:xfrm>
            <a:off x="3343320" y="4724280"/>
            <a:ext cx="1847520" cy="1677600"/>
          </a:xfrm>
          <a:prstGeom prst="rect">
            <a:avLst/>
          </a:prstGeom>
          <a:noFill/>
          <a:ln>
            <a:noFill/>
          </a:ln>
        </p:spPr>
      </p:pic>
      <p:sp>
        <p:nvSpPr>
          <p:cNvPr id="96" name="Google Shape;96;p4"/>
          <p:cNvSpPr/>
          <p:nvPr/>
        </p:nvSpPr>
        <p:spPr>
          <a:xfrm>
            <a:off x="685800" y="3877200"/>
            <a:ext cx="3733560" cy="659520"/>
          </a:xfrm>
          <a:prstGeom prst="rect">
            <a:avLst/>
          </a:prstGeom>
          <a:noFill/>
          <a:ln>
            <a:noFill/>
          </a:ln>
        </p:spPr>
        <p:txBody>
          <a:bodyPr anchorCtr="0" anchor="t" bIns="0" lIns="0" spcFirstLastPara="1" rIns="0" wrap="square" tIns="12600">
            <a:spAutoFit/>
          </a:bodyPr>
          <a:lstStyle/>
          <a:p>
            <a:pPr indent="-288000" lvl="0" marL="300240" marR="0" rtl="0" algn="l">
              <a:lnSpc>
                <a:spcPct val="118857"/>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9PM of 03NOV88, simple and effective method released</a:t>
            </a:r>
            <a:endParaRPr b="0" i="0" sz="1400" u="none" cap="none" strike="noStrike">
              <a:latin typeface="Arial"/>
              <a:ea typeface="Arial"/>
              <a:cs typeface="Arial"/>
              <a:sym typeface="Arial"/>
            </a:endParaRPr>
          </a:p>
          <a:p>
            <a:pPr indent="-288000" lvl="0" marL="300240" marR="0" rtl="0" algn="l">
              <a:lnSpc>
                <a:spcPct val="118857"/>
              </a:lnSpc>
              <a:spcBef>
                <a:spcPts val="99"/>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6,000 computers were infected</a:t>
            </a:r>
            <a:endParaRPr b="0" i="0" sz="1400" u="none" cap="none" strike="noStrike">
              <a:latin typeface="Arial"/>
              <a:ea typeface="Arial"/>
              <a:cs typeface="Arial"/>
              <a:sym typeface="Arial"/>
            </a:endParaRPr>
          </a:p>
        </p:txBody>
      </p:sp>
      <p:sp>
        <p:nvSpPr>
          <p:cNvPr id="97" name="Google Shape;97;p4"/>
          <p:cNvSpPr/>
          <p:nvPr/>
        </p:nvSpPr>
        <p:spPr>
          <a:xfrm>
            <a:off x="9220320" y="4540320"/>
            <a:ext cx="533160" cy="336240"/>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5410080" y="5334120"/>
            <a:ext cx="456840" cy="456840"/>
          </a:xfrm>
          <a:prstGeom prst="lef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5"/>
          <p:cNvSpPr txBox="1"/>
          <p:nvPr/>
        </p:nvSpPr>
        <p:spPr>
          <a:xfrm>
            <a:off x="1334880" y="1071720"/>
            <a:ext cx="9522000" cy="5889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The flaws the worm exploited</a:t>
            </a:r>
            <a:endParaRPr b="0" i="0" sz="3700" u="none" cap="none" strike="noStrike">
              <a:solidFill>
                <a:srgbClr val="000000"/>
              </a:solidFill>
              <a:latin typeface="Calibri"/>
              <a:ea typeface="Calibri"/>
              <a:cs typeface="Calibri"/>
              <a:sym typeface="Calibri"/>
            </a:endParaRPr>
          </a:p>
        </p:txBody>
      </p:sp>
      <p:sp>
        <p:nvSpPr>
          <p:cNvPr id="104" name="Google Shape;104;p5"/>
          <p:cNvSpPr/>
          <p:nvPr/>
        </p:nvSpPr>
        <p:spPr>
          <a:xfrm>
            <a:off x="1313640" y="1782720"/>
            <a:ext cx="9125280" cy="1369800"/>
          </a:xfrm>
          <a:prstGeom prst="rect">
            <a:avLst/>
          </a:prstGeom>
          <a:noFill/>
          <a:ln>
            <a:noFill/>
          </a:ln>
        </p:spPr>
        <p:txBody>
          <a:bodyPr anchorCtr="0" anchor="t" bIns="0" lIns="0" spcFirstLastPara="1" rIns="0" wrap="square" tIns="37425">
            <a:spAutoFit/>
          </a:bodyPr>
          <a:lstStyle/>
          <a:p>
            <a:pPr indent="-204120" lvl="0" marL="216360"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Fingerd</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Sendmail</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Password</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Trusted relationship (“r” commands : rlogin, rsh, etc)</a:t>
            </a:r>
            <a:endParaRPr b="0" i="0" sz="2000" u="none" cap="none"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txBox="1"/>
          <p:nvPr/>
        </p:nvSpPr>
        <p:spPr>
          <a:xfrm>
            <a:off x="1334880" y="1071720"/>
            <a:ext cx="9522000" cy="5889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Flaws : Fingerd (stack overflow attack)</a:t>
            </a:r>
            <a:endParaRPr b="0" i="0" sz="3700" u="none" cap="none" strike="noStrike">
              <a:solidFill>
                <a:srgbClr val="000000"/>
              </a:solidFill>
              <a:latin typeface="Calibri"/>
              <a:ea typeface="Calibri"/>
              <a:cs typeface="Calibri"/>
              <a:sym typeface="Calibri"/>
            </a:endParaRPr>
          </a:p>
        </p:txBody>
      </p:sp>
      <p:sp>
        <p:nvSpPr>
          <p:cNvPr id="111" name="Google Shape;111;p6"/>
          <p:cNvSpPr/>
          <p:nvPr/>
        </p:nvSpPr>
        <p:spPr>
          <a:xfrm>
            <a:off x="1313640" y="1782720"/>
            <a:ext cx="9811080" cy="1674720"/>
          </a:xfrm>
          <a:prstGeom prst="rect">
            <a:avLst/>
          </a:prstGeom>
          <a:noFill/>
          <a:ln>
            <a:noFill/>
          </a:ln>
        </p:spPr>
        <p:txBody>
          <a:bodyPr anchorCtr="0" anchor="t" bIns="0" lIns="0" spcFirstLastPara="1" rIns="0" wrap="square" tIns="37425">
            <a:spAutoFit/>
          </a:bodyPr>
          <a:lstStyle/>
          <a:p>
            <a:pPr indent="-204120" lvl="0" marL="216360"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A utility used to obtain information about other users</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Client-server based protocol : </a:t>
            </a:r>
            <a:r>
              <a:rPr b="0" i="0" lang="en-US" sz="2000" u="sng" cap="none" strike="noStrike">
                <a:solidFill>
                  <a:srgbClr val="595959"/>
                </a:solidFill>
                <a:latin typeface="Arial"/>
                <a:ea typeface="Arial"/>
                <a:cs typeface="Arial"/>
                <a:sym typeface="Arial"/>
              </a:rPr>
              <a:t>read single line of client’s input</a:t>
            </a:r>
            <a:r>
              <a:rPr b="0" i="0" lang="en-US" sz="2000" u="none" cap="none" strike="noStrike">
                <a:solidFill>
                  <a:srgbClr val="595959"/>
                </a:solidFill>
                <a:latin typeface="Arial"/>
                <a:ea typeface="Arial"/>
                <a:cs typeface="Arial"/>
                <a:sym typeface="Arial"/>
              </a:rPr>
              <a:t> (</a:t>
            </a:r>
            <a:r>
              <a:rPr b="1" i="1" lang="en-US" sz="2000" u="none" cap="none" strike="noStrike">
                <a:solidFill>
                  <a:srgbClr val="595959"/>
                </a:solidFill>
                <a:latin typeface="Arial"/>
                <a:ea typeface="Arial"/>
                <a:cs typeface="Arial"/>
                <a:sym typeface="Arial"/>
              </a:rPr>
              <a:t>gets()</a:t>
            </a:r>
            <a:r>
              <a:rPr b="0" i="0" lang="en-US" sz="2000" u="none" cap="none" strike="noStrike">
                <a:solidFill>
                  <a:srgbClr val="595959"/>
                </a:solidFill>
                <a:latin typeface="Arial"/>
                <a:ea typeface="Arial"/>
                <a:cs typeface="Arial"/>
                <a:sym typeface="Arial"/>
              </a:rPr>
              <a:t>), then send back output matching the request</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Security issue for </a:t>
            </a:r>
            <a:r>
              <a:rPr b="1" i="1" lang="en-US" sz="2000" u="none" cap="none" strike="noStrike">
                <a:solidFill>
                  <a:srgbClr val="595959"/>
                </a:solidFill>
                <a:latin typeface="Arial"/>
                <a:ea typeface="Arial"/>
                <a:cs typeface="Arial"/>
                <a:sym typeface="Arial"/>
              </a:rPr>
              <a:t>gets()</a:t>
            </a:r>
            <a:r>
              <a:rPr b="0" i="1" lang="en-US" sz="2000" u="none" cap="none" strike="noStrike">
                <a:solidFill>
                  <a:srgbClr val="595959"/>
                </a:solidFill>
                <a:latin typeface="Arial"/>
                <a:ea typeface="Arial"/>
                <a:cs typeface="Arial"/>
                <a:sym typeface="Arial"/>
              </a:rPr>
              <a:t> </a:t>
            </a:r>
            <a:r>
              <a:rPr b="0" i="0" lang="en-US" sz="2000" u="none" cap="none" strike="noStrike">
                <a:solidFill>
                  <a:srgbClr val="595959"/>
                </a:solidFill>
                <a:latin typeface="Arial"/>
                <a:ea typeface="Arial"/>
                <a:cs typeface="Arial"/>
                <a:sym typeface="Arial"/>
              </a:rPr>
              <a:t>by </a:t>
            </a:r>
            <a:r>
              <a:rPr b="0" i="0" lang="en-US" sz="2000" u="sng" cap="none" strike="noStrike">
                <a:solidFill>
                  <a:srgbClr val="595959"/>
                </a:solidFill>
                <a:latin typeface="Arial"/>
                <a:ea typeface="Arial"/>
                <a:cs typeface="Arial"/>
                <a:sym typeface="Arial"/>
              </a:rPr>
              <a:t>buffer (stack) overflow attack</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Vulnerable C functions : </a:t>
            </a:r>
            <a:r>
              <a:rPr b="0" i="1" lang="en-US" sz="2000" u="none" cap="none" strike="noStrike">
                <a:solidFill>
                  <a:srgbClr val="595959"/>
                </a:solidFill>
                <a:latin typeface="Arial"/>
                <a:ea typeface="Arial"/>
                <a:cs typeface="Arial"/>
                <a:sym typeface="Arial"/>
              </a:rPr>
              <a:t>gets(), strcpy(), strcat()</a:t>
            </a:r>
            <a:r>
              <a:rPr b="0" i="0" lang="en-US" sz="2000" u="none" cap="none" strike="noStrike">
                <a:solidFill>
                  <a:srgbClr val="595959"/>
                </a:solidFill>
                <a:latin typeface="Arial"/>
                <a:ea typeface="Arial"/>
                <a:cs typeface="Arial"/>
                <a:sym typeface="Arial"/>
              </a:rPr>
              <a:t>, etc  &lt;&lt; No boundary check</a:t>
            </a:r>
            <a:endParaRPr b="0" i="0" sz="2000" u="none" cap="none" strike="noStrike">
              <a:latin typeface="Arial"/>
              <a:ea typeface="Arial"/>
              <a:cs typeface="Arial"/>
              <a:sym typeface="Arial"/>
            </a:endParaRPr>
          </a:p>
        </p:txBody>
      </p:sp>
      <p:sp>
        <p:nvSpPr>
          <p:cNvPr id="112" name="Google Shape;112;p6"/>
          <p:cNvSpPr/>
          <p:nvPr/>
        </p:nvSpPr>
        <p:spPr>
          <a:xfrm>
            <a:off x="1539000" y="6336000"/>
            <a:ext cx="3728160" cy="303480"/>
          </a:xfrm>
          <a:prstGeom prst="rect">
            <a:avLst/>
          </a:prstGeom>
          <a:noFill/>
          <a:ln cap="flat" cmpd="sng" w="9525">
            <a:solidFill>
              <a:schemeClr val="dk1"/>
            </a:solidFill>
            <a:prstDash val="solid"/>
            <a:round/>
            <a:headEnd len="sm" w="sm" type="none"/>
            <a:tailEnd len="sm" w="sm" type="none"/>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No guarantee that the size of argv[1] is &lt;= 4</a:t>
            </a:r>
            <a:endParaRPr b="0" i="0" sz="1400" u="none" cap="none" strike="noStrike">
              <a:latin typeface="Arial"/>
              <a:ea typeface="Arial"/>
              <a:cs typeface="Arial"/>
              <a:sym typeface="Arial"/>
            </a:endParaRPr>
          </a:p>
        </p:txBody>
      </p:sp>
      <p:sp>
        <p:nvSpPr>
          <p:cNvPr id="113" name="Google Shape;113;p6"/>
          <p:cNvSpPr/>
          <p:nvPr/>
        </p:nvSpPr>
        <p:spPr>
          <a:xfrm>
            <a:off x="6172200" y="6325920"/>
            <a:ext cx="4833720" cy="303480"/>
          </a:xfrm>
          <a:prstGeom prst="rect">
            <a:avLst/>
          </a:prstGeom>
          <a:noFill/>
          <a:ln cap="flat" cmpd="sng" w="9525">
            <a:solidFill>
              <a:schemeClr val="dk1"/>
            </a:solidFill>
            <a:prstDash val="solid"/>
            <a:round/>
            <a:headEnd len="sm" w="sm" type="none"/>
            <a:tailEnd len="sm" w="sm" type="none"/>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What if it causes the change the return address of stack?</a:t>
            </a:r>
            <a:endParaRPr b="0" i="0" sz="1400" u="none" cap="none" strike="noStrike">
              <a:latin typeface="Arial"/>
              <a:ea typeface="Arial"/>
              <a:cs typeface="Arial"/>
              <a:sym typeface="Arial"/>
            </a:endParaRPr>
          </a:p>
        </p:txBody>
      </p:sp>
      <p:pic>
        <p:nvPicPr>
          <p:cNvPr id="114" name="Google Shape;114;p6"/>
          <p:cNvPicPr preferRelativeResize="0"/>
          <p:nvPr/>
        </p:nvPicPr>
        <p:blipFill rotWithShape="1">
          <a:blip r:embed="rId3">
            <a:alphaModFix/>
          </a:blip>
          <a:srcRect b="0" l="0" r="0" t="0"/>
          <a:stretch/>
        </p:blipFill>
        <p:spPr>
          <a:xfrm>
            <a:off x="1266480" y="3657600"/>
            <a:ext cx="4448520" cy="2678400"/>
          </a:xfrm>
          <a:prstGeom prst="rect">
            <a:avLst/>
          </a:prstGeom>
          <a:noFill/>
          <a:ln>
            <a:noFill/>
          </a:ln>
        </p:spPr>
      </p:pic>
      <p:pic>
        <p:nvPicPr>
          <p:cNvPr id="115" name="Google Shape;115;p6"/>
          <p:cNvPicPr preferRelativeResize="0"/>
          <p:nvPr/>
        </p:nvPicPr>
        <p:blipFill rotWithShape="1">
          <a:blip r:embed="rId4">
            <a:alphaModFix/>
          </a:blip>
          <a:srcRect b="0" l="0" r="0" t="0"/>
          <a:stretch/>
        </p:blipFill>
        <p:spPr>
          <a:xfrm>
            <a:off x="5879880" y="3657600"/>
            <a:ext cx="6007320" cy="26366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txBox="1"/>
          <p:nvPr/>
        </p:nvSpPr>
        <p:spPr>
          <a:xfrm>
            <a:off x="1334880" y="1071720"/>
            <a:ext cx="9522000" cy="5889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Flaws : Sendmail</a:t>
            </a:r>
            <a:endParaRPr b="0" i="0" sz="3700" u="none" cap="none" strike="noStrike">
              <a:solidFill>
                <a:srgbClr val="000000"/>
              </a:solidFill>
              <a:latin typeface="Calibri"/>
              <a:ea typeface="Calibri"/>
              <a:cs typeface="Calibri"/>
              <a:sym typeface="Calibri"/>
            </a:endParaRPr>
          </a:p>
        </p:txBody>
      </p:sp>
      <p:sp>
        <p:nvSpPr>
          <p:cNvPr id="122" name="Google Shape;122;p7"/>
          <p:cNvSpPr/>
          <p:nvPr/>
        </p:nvSpPr>
        <p:spPr>
          <a:xfrm>
            <a:off x="1313640" y="1782720"/>
            <a:ext cx="9963360" cy="1027440"/>
          </a:xfrm>
          <a:prstGeom prst="rect">
            <a:avLst/>
          </a:prstGeom>
          <a:noFill/>
          <a:ln>
            <a:noFill/>
          </a:ln>
        </p:spPr>
        <p:txBody>
          <a:bodyPr anchorCtr="0" anchor="t" bIns="0" lIns="0" spcFirstLastPara="1" rIns="0" wrap="square" tIns="37425">
            <a:spAutoFit/>
          </a:bodyPr>
          <a:lstStyle/>
          <a:p>
            <a:pPr indent="-204120" lvl="0" marL="216360"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A mailer designed to route mail in a heterogeneous internetwork</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Use </a:t>
            </a:r>
            <a:r>
              <a:rPr b="0" i="1" lang="en-US" sz="2000" u="none" cap="none" strike="noStrike">
                <a:solidFill>
                  <a:srgbClr val="595959"/>
                </a:solidFill>
                <a:latin typeface="Arial"/>
                <a:ea typeface="Arial"/>
                <a:cs typeface="Arial"/>
                <a:sym typeface="Arial"/>
              </a:rPr>
              <a:t>DEBUG</a:t>
            </a:r>
            <a:r>
              <a:rPr b="0" i="0" lang="en-US" sz="2000" u="none" cap="none" strike="noStrike">
                <a:solidFill>
                  <a:srgbClr val="595959"/>
                </a:solidFill>
                <a:latin typeface="Arial"/>
                <a:ea typeface="Arial"/>
                <a:cs typeface="Arial"/>
                <a:sym typeface="Arial"/>
              </a:rPr>
              <a:t> command to execute a set of commands</a:t>
            </a:r>
            <a:endParaRPr b="0" i="0" sz="20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Normally, it is not allowed, but </a:t>
            </a:r>
            <a:r>
              <a:rPr b="0" i="1" lang="en-US" sz="2000" u="none" cap="none" strike="noStrike">
                <a:solidFill>
                  <a:srgbClr val="595959"/>
                </a:solidFill>
                <a:latin typeface="Arial"/>
                <a:ea typeface="Arial"/>
                <a:cs typeface="Arial"/>
                <a:sym typeface="Arial"/>
              </a:rPr>
              <a:t>DEBUG</a:t>
            </a:r>
            <a:r>
              <a:rPr b="0" i="0" lang="en-US" sz="2000" u="none" cap="none" strike="noStrike">
                <a:solidFill>
                  <a:srgbClr val="595959"/>
                </a:solidFill>
                <a:latin typeface="Arial"/>
                <a:ea typeface="Arial"/>
                <a:cs typeface="Arial"/>
                <a:sym typeface="Arial"/>
              </a:rPr>
              <a:t> mode is often left turned on for convenience</a:t>
            </a:r>
            <a:endParaRPr b="0" i="0" sz="2000" u="none" cap="none" strike="noStrike">
              <a:latin typeface="Arial"/>
              <a:ea typeface="Arial"/>
              <a:cs typeface="Arial"/>
              <a:sym typeface="Arial"/>
            </a:endParaRPr>
          </a:p>
        </p:txBody>
      </p:sp>
      <p:sp>
        <p:nvSpPr>
          <p:cNvPr id="123" name="Google Shape;123;p7"/>
          <p:cNvSpPr/>
          <p:nvPr/>
        </p:nvSpPr>
        <p:spPr>
          <a:xfrm>
            <a:off x="5464080" y="3629520"/>
            <a:ext cx="1393560" cy="805680"/>
          </a:xfrm>
          <a:prstGeom prst="roundRect">
            <a:avLst>
              <a:gd fmla="val 16667" name="adj"/>
            </a:avLst>
          </a:prstGeom>
          <a:solidFill>
            <a:srgbClr val="C2D59B"/>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Sendmail</a:t>
            </a:r>
            <a:endParaRPr b="0" i="0" sz="18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daemon</a:t>
            </a:r>
            <a:endParaRPr b="0" i="0" sz="1800" u="none" cap="none" strike="noStrike">
              <a:latin typeface="Arial"/>
              <a:ea typeface="Arial"/>
              <a:cs typeface="Arial"/>
              <a:sym typeface="Arial"/>
            </a:endParaRPr>
          </a:p>
        </p:txBody>
      </p:sp>
      <p:sp>
        <p:nvSpPr>
          <p:cNvPr id="124" name="Google Shape;124;p7"/>
          <p:cNvSpPr/>
          <p:nvPr/>
        </p:nvSpPr>
        <p:spPr>
          <a:xfrm>
            <a:off x="2616120" y="5029200"/>
            <a:ext cx="3632040" cy="38052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FFFFFF"/>
                </a:solidFill>
                <a:latin typeface="Arial"/>
                <a:ea typeface="Arial"/>
                <a:cs typeface="Arial"/>
                <a:sym typeface="Arial"/>
              </a:rPr>
              <a:t>SMTP</a:t>
            </a:r>
            <a:endParaRPr b="0" i="0" sz="1800" u="none" cap="none" strike="noStrike">
              <a:latin typeface="Arial"/>
              <a:ea typeface="Arial"/>
              <a:cs typeface="Arial"/>
              <a:sym typeface="Arial"/>
            </a:endParaRPr>
          </a:p>
        </p:txBody>
      </p:sp>
      <p:sp>
        <p:nvSpPr>
          <p:cNvPr id="125" name="Google Shape;125;p7"/>
          <p:cNvSpPr/>
          <p:nvPr/>
        </p:nvSpPr>
        <p:spPr>
          <a:xfrm>
            <a:off x="3967560" y="3789360"/>
            <a:ext cx="1311840" cy="5770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Dialog for</a:t>
            </a:r>
            <a:endParaRPr b="0" i="0" sz="16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mail delivery</a:t>
            </a:r>
            <a:endParaRPr b="0" i="0" sz="1600" u="none" cap="none" strike="noStrike">
              <a:latin typeface="Arial"/>
              <a:ea typeface="Arial"/>
              <a:cs typeface="Arial"/>
              <a:sym typeface="Arial"/>
            </a:endParaRPr>
          </a:p>
        </p:txBody>
      </p:sp>
      <p:sp>
        <p:nvSpPr>
          <p:cNvPr id="126" name="Google Shape;126;p7"/>
          <p:cNvSpPr/>
          <p:nvPr/>
        </p:nvSpPr>
        <p:spPr>
          <a:xfrm>
            <a:off x="2616120" y="3629520"/>
            <a:ext cx="1117440" cy="805680"/>
          </a:xfrm>
          <a:prstGeom prst="roundRect">
            <a:avLst>
              <a:gd fmla="val 16667" name="adj"/>
            </a:avLst>
          </a:prstGeom>
          <a:solidFill>
            <a:srgbClr val="C2D59B"/>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Mailer</a:t>
            </a:r>
            <a:endParaRPr b="0" i="0" sz="1800" u="none" cap="none" strike="noStrike">
              <a:latin typeface="Arial"/>
              <a:ea typeface="Arial"/>
              <a:cs typeface="Arial"/>
              <a:sym typeface="Arial"/>
            </a:endParaRPr>
          </a:p>
        </p:txBody>
      </p:sp>
      <p:cxnSp>
        <p:nvCxnSpPr>
          <p:cNvPr id="127" name="Google Shape;127;p7"/>
          <p:cNvCxnSpPr/>
          <p:nvPr/>
        </p:nvCxnSpPr>
        <p:spPr>
          <a:xfrm>
            <a:off x="5943600" y="4435560"/>
            <a:ext cx="0" cy="608760"/>
          </a:xfrm>
          <a:prstGeom prst="straightConnector1">
            <a:avLst/>
          </a:prstGeom>
          <a:noFill/>
          <a:ln cap="flat" cmpd="sng" w="25400">
            <a:solidFill>
              <a:schemeClr val="dk1"/>
            </a:solidFill>
            <a:prstDash val="solid"/>
            <a:round/>
            <a:headEnd len="sm" w="sm" type="none"/>
            <a:tailEnd len="sm" w="sm" type="none"/>
          </a:ln>
        </p:spPr>
      </p:cxnSp>
      <p:cxnSp>
        <p:nvCxnSpPr>
          <p:cNvPr id="128" name="Google Shape;128;p7"/>
          <p:cNvCxnSpPr/>
          <p:nvPr/>
        </p:nvCxnSpPr>
        <p:spPr>
          <a:xfrm>
            <a:off x="3200400" y="4435560"/>
            <a:ext cx="0" cy="608760"/>
          </a:xfrm>
          <a:prstGeom prst="straightConnector1">
            <a:avLst/>
          </a:prstGeom>
          <a:noFill/>
          <a:ln cap="flat" cmpd="sng" w="25400">
            <a:solidFill>
              <a:schemeClr val="dk1"/>
            </a:solidFill>
            <a:prstDash val="solid"/>
            <a:round/>
            <a:headEnd len="sm" w="sm" type="none"/>
            <a:tailEnd len="sm" w="sm" type="none"/>
          </a:ln>
        </p:spPr>
      </p:cxnSp>
      <p:sp>
        <p:nvSpPr>
          <p:cNvPr id="129" name="Google Shape;129;p7"/>
          <p:cNvSpPr/>
          <p:nvPr/>
        </p:nvSpPr>
        <p:spPr>
          <a:xfrm>
            <a:off x="3787560" y="3597480"/>
            <a:ext cx="1622160" cy="979560"/>
          </a:xfrm>
          <a:prstGeom prst="leftRightArrow">
            <a:avLst>
              <a:gd fmla="val 50000" name="adj1"/>
              <a:gd fmla="val 50000" name="adj2"/>
            </a:avLst>
          </a:prstGeom>
          <a:no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a:off x="6911640" y="3597480"/>
            <a:ext cx="1546200" cy="1066320"/>
          </a:xfrm>
          <a:prstGeom prst="leftArrow">
            <a:avLst>
              <a:gd fmla="val 50000" name="adj1"/>
              <a:gd fmla="val 50000" name="adj2"/>
            </a:avLst>
          </a:prstGeom>
          <a:no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a:off x="7086600" y="3819960"/>
            <a:ext cx="1409040" cy="60804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DEBUG</a:t>
            </a:r>
            <a:endParaRPr b="0" i="0" sz="16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Scripts to ru</a:t>
            </a:r>
            <a:r>
              <a:rPr b="0" i="0" lang="en-US" sz="1800" u="none" cap="none" strike="noStrike">
                <a:solidFill>
                  <a:srgbClr val="000000"/>
                </a:solidFill>
                <a:latin typeface="Arial"/>
                <a:ea typeface="Arial"/>
                <a:cs typeface="Arial"/>
                <a:sym typeface="Arial"/>
              </a:rPr>
              <a:t>n</a:t>
            </a:r>
            <a:endParaRPr b="0" i="0" sz="1800" u="none" cap="none" strike="noStrike">
              <a:latin typeface="Arial"/>
              <a:ea typeface="Arial"/>
              <a:cs typeface="Arial"/>
              <a:sym typeface="Arial"/>
            </a:endParaRPr>
          </a:p>
        </p:txBody>
      </p:sp>
      <p:cxnSp>
        <p:nvCxnSpPr>
          <p:cNvPr id="132" name="Google Shape;132;p7"/>
          <p:cNvCxnSpPr/>
          <p:nvPr/>
        </p:nvCxnSpPr>
        <p:spPr>
          <a:xfrm>
            <a:off x="8991360" y="4435560"/>
            <a:ext cx="0" cy="608760"/>
          </a:xfrm>
          <a:prstGeom prst="straightConnector1">
            <a:avLst/>
          </a:prstGeom>
          <a:noFill/>
          <a:ln cap="flat" cmpd="sng" w="38100">
            <a:solidFill>
              <a:schemeClr val="dk1"/>
            </a:solidFill>
            <a:prstDash val="solid"/>
            <a:round/>
            <a:headEnd len="sm" w="sm" type="none"/>
            <a:tailEnd len="sm" w="sm" type="none"/>
          </a:ln>
        </p:spPr>
      </p:cxnSp>
      <p:sp>
        <p:nvSpPr>
          <p:cNvPr id="133" name="Google Shape;133;p7"/>
          <p:cNvSpPr/>
          <p:nvPr/>
        </p:nvSpPr>
        <p:spPr>
          <a:xfrm>
            <a:off x="8483400" y="3678840"/>
            <a:ext cx="1117440" cy="805680"/>
          </a:xfrm>
          <a:prstGeom prst="roundRect">
            <a:avLst>
              <a:gd fmla="val 16667" name="adj"/>
            </a:avLst>
          </a:prstGeom>
          <a:solidFill>
            <a:srgbClr val="FBD4B4"/>
          </a:solidFill>
          <a:ln cap="flat" cmpd="sng" w="25400">
            <a:solidFill>
              <a:srgbClr val="395E89"/>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WORM</a:t>
            </a:r>
            <a:endParaRPr b="0" i="0" sz="1800" u="none" cap="none" strike="noStrike">
              <a:latin typeface="Arial"/>
              <a:ea typeface="Arial"/>
              <a:cs typeface="Arial"/>
              <a:sym typeface="Arial"/>
            </a:endParaRPr>
          </a:p>
        </p:txBody>
      </p:sp>
      <p:sp>
        <p:nvSpPr>
          <p:cNvPr id="134" name="Google Shape;134;p7"/>
          <p:cNvSpPr/>
          <p:nvPr/>
        </p:nvSpPr>
        <p:spPr>
          <a:xfrm>
            <a:off x="5493960" y="3276000"/>
            <a:ext cx="133164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Victim Host</a:t>
            </a:r>
            <a:endParaRPr b="0" i="0" sz="1800" u="none" cap="none" strike="noStrike">
              <a:latin typeface="Arial"/>
              <a:ea typeface="Arial"/>
              <a:cs typeface="Arial"/>
              <a:sym typeface="Arial"/>
            </a:endParaRPr>
          </a:p>
        </p:txBody>
      </p:sp>
      <p:sp>
        <p:nvSpPr>
          <p:cNvPr id="135" name="Google Shape;135;p7"/>
          <p:cNvSpPr/>
          <p:nvPr/>
        </p:nvSpPr>
        <p:spPr>
          <a:xfrm flipH="1" rot="10800000">
            <a:off x="6553080" y="4419000"/>
            <a:ext cx="360" cy="624600"/>
          </a:xfrm>
          <a:custGeom>
            <a:rect b="b" l="l" r="r" t="t"/>
            <a:pathLst>
              <a:path extrusionOk="0" h="21600" w="21600">
                <a:moveTo>
                  <a:pt x="0" y="0"/>
                </a:moveTo>
                <a:lnTo>
                  <a:pt x="21600" y="21600"/>
                </a:lnTo>
              </a:path>
            </a:pathLst>
          </a:custGeom>
          <a:noFill/>
          <a:ln cap="flat" cmpd="sng" w="38100">
            <a:solidFill>
              <a:schemeClr val="dk1"/>
            </a:solidFill>
            <a:prstDash val="solid"/>
            <a:round/>
            <a:headEnd len="sm" w="sm" type="none"/>
            <a:tailEnd len="med" w="med" type="triangle"/>
          </a:ln>
        </p:spPr>
      </p:sp>
      <p:cxnSp>
        <p:nvCxnSpPr>
          <p:cNvPr id="136" name="Google Shape;136;p7"/>
          <p:cNvCxnSpPr/>
          <p:nvPr/>
        </p:nvCxnSpPr>
        <p:spPr>
          <a:xfrm>
            <a:off x="6553080" y="5029200"/>
            <a:ext cx="2438280" cy="0"/>
          </a:xfrm>
          <a:prstGeom prst="straightConnector1">
            <a:avLst/>
          </a:prstGeom>
          <a:noFill/>
          <a:ln cap="flat" cmpd="sng" w="38100">
            <a:solidFill>
              <a:schemeClr val="dk1"/>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txBox="1"/>
          <p:nvPr/>
        </p:nvSpPr>
        <p:spPr>
          <a:xfrm>
            <a:off x="1334880" y="1071720"/>
            <a:ext cx="9522000" cy="5889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Flaws : Passwords</a:t>
            </a:r>
            <a:endParaRPr b="0" i="0" sz="3700" u="none" cap="none" strike="noStrike">
              <a:solidFill>
                <a:srgbClr val="000000"/>
              </a:solidFill>
              <a:latin typeface="Calibri"/>
              <a:ea typeface="Calibri"/>
              <a:cs typeface="Calibri"/>
              <a:sym typeface="Calibri"/>
            </a:endParaRPr>
          </a:p>
        </p:txBody>
      </p:sp>
      <p:sp>
        <p:nvSpPr>
          <p:cNvPr id="142" name="Google Shape;142;p8"/>
          <p:cNvSpPr/>
          <p:nvPr/>
        </p:nvSpPr>
        <p:spPr>
          <a:xfrm>
            <a:off x="1313640" y="1782720"/>
            <a:ext cx="9963360" cy="1674000"/>
          </a:xfrm>
          <a:prstGeom prst="rect">
            <a:avLst/>
          </a:prstGeom>
          <a:noFill/>
          <a:ln>
            <a:noFill/>
          </a:ln>
        </p:spPr>
        <p:txBody>
          <a:bodyPr anchorCtr="0" anchor="t" bIns="0" lIns="0" spcFirstLastPara="1" rIns="0" wrap="square" tIns="37425">
            <a:spAutoFit/>
          </a:bodyPr>
          <a:lstStyle/>
          <a:p>
            <a:pPr indent="-204120" lvl="0" marL="216360"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(Old version of Unix) Breaking password is comparably possible!</a:t>
            </a:r>
            <a:endParaRPr b="0" i="0" sz="20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600"/>
              <a:buFont typeface="Noto Sans Symbols"/>
              <a:buChar char="●"/>
            </a:pPr>
            <a:r>
              <a:rPr b="0" i="1" lang="en-US" sz="2000" u="none" cap="none" strike="noStrike">
                <a:solidFill>
                  <a:srgbClr val="595959"/>
                </a:solidFill>
                <a:latin typeface="Arial"/>
                <a:ea typeface="Arial"/>
                <a:cs typeface="Arial"/>
                <a:sym typeface="Arial"/>
              </a:rPr>
              <a:t>/etc/passwd </a:t>
            </a:r>
            <a:r>
              <a:rPr b="0" i="0" lang="en-US" sz="2000" u="none" cap="none" strike="noStrike">
                <a:solidFill>
                  <a:srgbClr val="595959"/>
                </a:solidFill>
                <a:latin typeface="Arial"/>
                <a:ea typeface="Arial"/>
                <a:cs typeface="Arial"/>
                <a:sym typeface="Arial"/>
              </a:rPr>
              <a:t>is readable with encrypted password string</a:t>
            </a:r>
            <a:endParaRPr b="0" i="0" sz="20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Password cracking by comparing the encrypted possible words with </a:t>
            </a:r>
            <a:r>
              <a:rPr b="0" i="1" lang="en-US" sz="2000" u="none" cap="none" strike="noStrike">
                <a:solidFill>
                  <a:srgbClr val="595959"/>
                </a:solidFill>
                <a:latin typeface="Arial"/>
                <a:ea typeface="Arial"/>
                <a:cs typeface="Arial"/>
                <a:sym typeface="Arial"/>
              </a:rPr>
              <a:t>/etc/passwd </a:t>
            </a:r>
            <a:r>
              <a:rPr b="0" i="0" lang="en-US" sz="2000" u="none" cap="none" strike="noStrike">
                <a:solidFill>
                  <a:srgbClr val="595959"/>
                </a:solidFill>
                <a:latin typeface="Arial"/>
                <a:ea typeface="Arial"/>
                <a:cs typeface="Arial"/>
                <a:sym typeface="Arial"/>
              </a:rPr>
              <a:t>file</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p:txBody>
      </p:sp>
      <p:pic>
        <p:nvPicPr>
          <p:cNvPr id="143" name="Google Shape;143;p8"/>
          <p:cNvPicPr preferRelativeResize="0"/>
          <p:nvPr/>
        </p:nvPicPr>
        <p:blipFill rotWithShape="1">
          <a:blip r:embed="rId3">
            <a:alphaModFix/>
          </a:blip>
          <a:srcRect b="0" l="0" r="0" t="0"/>
          <a:stretch/>
        </p:blipFill>
        <p:spPr>
          <a:xfrm>
            <a:off x="1553760" y="3110040"/>
            <a:ext cx="7569000" cy="253800"/>
          </a:xfrm>
          <a:prstGeom prst="rect">
            <a:avLst/>
          </a:prstGeom>
          <a:noFill/>
          <a:ln>
            <a:noFill/>
          </a:ln>
        </p:spPr>
      </p:pic>
      <p:pic>
        <p:nvPicPr>
          <p:cNvPr id="144" name="Google Shape;144;p8"/>
          <p:cNvPicPr preferRelativeResize="0"/>
          <p:nvPr/>
        </p:nvPicPr>
        <p:blipFill rotWithShape="1">
          <a:blip r:embed="rId4">
            <a:alphaModFix/>
          </a:blip>
          <a:srcRect b="0" l="0" r="0" t="0"/>
          <a:stretch/>
        </p:blipFill>
        <p:spPr>
          <a:xfrm>
            <a:off x="1553760" y="3603600"/>
            <a:ext cx="9537480" cy="291600"/>
          </a:xfrm>
          <a:prstGeom prst="rect">
            <a:avLst/>
          </a:prstGeom>
          <a:noFill/>
          <a:ln>
            <a:noFill/>
          </a:ln>
        </p:spPr>
      </p:pic>
      <p:pic>
        <p:nvPicPr>
          <p:cNvPr id="145" name="Google Shape;145;p8"/>
          <p:cNvPicPr preferRelativeResize="0"/>
          <p:nvPr/>
        </p:nvPicPr>
        <p:blipFill rotWithShape="1">
          <a:blip r:embed="rId5">
            <a:alphaModFix/>
          </a:blip>
          <a:srcRect b="0" l="0" r="0" t="0"/>
          <a:stretch/>
        </p:blipFill>
        <p:spPr>
          <a:xfrm>
            <a:off x="1981080" y="5613480"/>
            <a:ext cx="7302240" cy="253800"/>
          </a:xfrm>
          <a:prstGeom prst="rect">
            <a:avLst/>
          </a:prstGeom>
          <a:noFill/>
          <a:ln>
            <a:noFill/>
          </a:ln>
        </p:spPr>
      </p:pic>
      <p:pic>
        <p:nvPicPr>
          <p:cNvPr id="146" name="Google Shape;146;p8"/>
          <p:cNvPicPr preferRelativeResize="0"/>
          <p:nvPr/>
        </p:nvPicPr>
        <p:blipFill rotWithShape="1">
          <a:blip r:embed="rId6">
            <a:alphaModFix/>
          </a:blip>
          <a:srcRect b="0" l="0" r="0" t="0"/>
          <a:stretch/>
        </p:blipFill>
        <p:spPr>
          <a:xfrm>
            <a:off x="1964520" y="6117480"/>
            <a:ext cx="7619760" cy="266400"/>
          </a:xfrm>
          <a:prstGeom prst="rect">
            <a:avLst/>
          </a:prstGeom>
          <a:noFill/>
          <a:ln>
            <a:noFill/>
          </a:ln>
        </p:spPr>
      </p:pic>
      <p:sp>
        <p:nvSpPr>
          <p:cNvPr id="147" name="Google Shape;147;p8"/>
          <p:cNvSpPr/>
          <p:nvPr/>
        </p:nvSpPr>
        <p:spPr>
          <a:xfrm>
            <a:off x="1313640" y="4295880"/>
            <a:ext cx="9963360" cy="1027440"/>
          </a:xfrm>
          <a:prstGeom prst="rect">
            <a:avLst/>
          </a:prstGeom>
          <a:noFill/>
          <a:ln>
            <a:noFill/>
          </a:ln>
        </p:spPr>
        <p:txBody>
          <a:bodyPr anchorCtr="0" anchor="t" bIns="0" lIns="0" spcFirstLastPara="1" rIns="0" wrap="square" tIns="37425">
            <a:spAutoFit/>
          </a:bodyPr>
          <a:lstStyle/>
          <a:p>
            <a:pPr indent="-204120" lvl="0" marL="216360"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(Recent version of Unix/Linux)</a:t>
            </a:r>
            <a:endParaRPr b="0" i="0" sz="20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600"/>
              <a:buFont typeface="Noto Sans Symbols"/>
              <a:buChar char="●"/>
            </a:pPr>
            <a:r>
              <a:rPr b="0" i="1" lang="en-US" sz="2000" u="none" cap="none" strike="noStrike">
                <a:solidFill>
                  <a:srgbClr val="595959"/>
                </a:solidFill>
                <a:latin typeface="Arial"/>
                <a:ea typeface="Arial"/>
                <a:cs typeface="Arial"/>
                <a:sym typeface="Arial"/>
              </a:rPr>
              <a:t>/etc/passwd</a:t>
            </a:r>
            <a:r>
              <a:rPr b="0" i="0" lang="en-US" sz="2000" u="none" cap="none" strike="noStrike">
                <a:solidFill>
                  <a:srgbClr val="595959"/>
                </a:solidFill>
                <a:latin typeface="Arial"/>
                <a:ea typeface="Arial"/>
                <a:cs typeface="Arial"/>
                <a:sym typeface="Arial"/>
              </a:rPr>
              <a:t> is still readable but the encrypted password is in </a:t>
            </a:r>
            <a:r>
              <a:rPr b="0" i="1" lang="en-US" sz="2000" u="none" cap="none" strike="noStrike">
                <a:solidFill>
                  <a:srgbClr val="595959"/>
                </a:solidFill>
                <a:latin typeface="Arial"/>
                <a:ea typeface="Arial"/>
                <a:cs typeface="Arial"/>
                <a:sym typeface="Arial"/>
              </a:rPr>
              <a:t>/etc/shadow</a:t>
            </a:r>
            <a:endParaRPr b="0" i="0" sz="20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Privileged rights is required to access </a:t>
            </a:r>
            <a:r>
              <a:rPr b="0" i="1" lang="en-US" sz="2000" u="none" cap="none" strike="noStrike">
                <a:solidFill>
                  <a:srgbClr val="595959"/>
                </a:solidFill>
                <a:latin typeface="Arial"/>
                <a:ea typeface="Arial"/>
                <a:cs typeface="Arial"/>
                <a:sym typeface="Arial"/>
              </a:rPr>
              <a:t>/etc/shadow</a:t>
            </a:r>
            <a:endParaRPr b="0" i="0" sz="2000" u="none" cap="none" strike="noStrike">
              <a:latin typeface="Arial"/>
              <a:ea typeface="Arial"/>
              <a:cs typeface="Arial"/>
              <a:sym typeface="Arial"/>
            </a:endParaRPr>
          </a:p>
        </p:txBody>
      </p:sp>
      <p:sp>
        <p:nvSpPr>
          <p:cNvPr id="148" name="Google Shape;148;p8"/>
          <p:cNvSpPr/>
          <p:nvPr/>
        </p:nvSpPr>
        <p:spPr>
          <a:xfrm>
            <a:off x="1523880" y="3048120"/>
            <a:ext cx="1523520" cy="349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
          <p:cNvSpPr/>
          <p:nvPr/>
        </p:nvSpPr>
        <p:spPr>
          <a:xfrm>
            <a:off x="2362320" y="3581280"/>
            <a:ext cx="2666520" cy="349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8"/>
          <p:cNvSpPr/>
          <p:nvPr/>
        </p:nvSpPr>
        <p:spPr>
          <a:xfrm>
            <a:off x="2743200" y="5562720"/>
            <a:ext cx="228240" cy="32184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
          <p:cNvSpPr/>
          <p:nvPr/>
        </p:nvSpPr>
        <p:spPr>
          <a:xfrm>
            <a:off x="1905120" y="6066720"/>
            <a:ext cx="1551240" cy="33372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9"/>
          <p:cNvSpPr txBox="1"/>
          <p:nvPr/>
        </p:nvSpPr>
        <p:spPr>
          <a:xfrm>
            <a:off x="1334880" y="1071720"/>
            <a:ext cx="9522000" cy="5889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Flaws : Trusted relationship </a:t>
            </a:r>
            <a:endParaRPr b="0" i="0" sz="3700" u="none" cap="none" strike="noStrike">
              <a:solidFill>
                <a:srgbClr val="000000"/>
              </a:solidFill>
              <a:latin typeface="Calibri"/>
              <a:ea typeface="Calibri"/>
              <a:cs typeface="Calibri"/>
              <a:sym typeface="Calibri"/>
            </a:endParaRPr>
          </a:p>
        </p:txBody>
      </p:sp>
      <p:sp>
        <p:nvSpPr>
          <p:cNvPr id="157" name="Google Shape;157;p9"/>
          <p:cNvSpPr/>
          <p:nvPr/>
        </p:nvSpPr>
        <p:spPr>
          <a:xfrm>
            <a:off x="1313640" y="1782720"/>
            <a:ext cx="10116000" cy="3423960"/>
          </a:xfrm>
          <a:prstGeom prst="rect">
            <a:avLst/>
          </a:prstGeom>
          <a:noFill/>
          <a:ln>
            <a:noFill/>
          </a:ln>
        </p:spPr>
        <p:txBody>
          <a:bodyPr anchorCtr="0" anchor="t" bIns="0" lIns="0" spcFirstLastPara="1" rIns="0" wrap="square" tIns="37425">
            <a:spAutoFit/>
          </a:bodyPr>
          <a:lstStyle/>
          <a:p>
            <a:pPr indent="-204120" lvl="0" marL="216360" marR="0" rtl="0" algn="l">
              <a:lnSpc>
                <a:spcPct val="100000"/>
              </a:lnSpc>
              <a:spcBef>
                <a:spcPts val="0"/>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The relationship to allow access without password (/etc/hosts.equiv, ~/.rhosts)</a:t>
            </a:r>
            <a:endParaRPr b="0" i="0" sz="20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”r” commands : rlogin, rsh, rcp, etc</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Exploit reciprocal trust (A trusts B, B trusts A) by examining the files (hosts.equiv, .rhosts)</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a:p>
            <a:pPr indent="0" lvl="0" marL="12240" marR="0" rtl="0" algn="l">
              <a:lnSpc>
                <a:spcPct val="100000"/>
              </a:lnSpc>
              <a:spcBef>
                <a:spcPts val="295"/>
              </a:spcBef>
              <a:spcAft>
                <a:spcPts val="0"/>
              </a:spcAft>
              <a:buNone/>
            </a:pPr>
            <a:r>
              <a:t/>
            </a:r>
            <a:endParaRPr b="0" i="0" sz="2000" u="none" cap="none" strike="noStrike">
              <a:latin typeface="Arial"/>
              <a:ea typeface="Arial"/>
              <a:cs typeface="Arial"/>
              <a:sym typeface="Arial"/>
            </a:endParaRPr>
          </a:p>
          <a:p>
            <a:pPr indent="-204120" lvl="0" marL="2163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Ways to avoid the flaw</a:t>
            </a:r>
            <a:endParaRPr b="0" i="0" sz="20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Not use the trust relationship</a:t>
            </a:r>
            <a:endParaRPr b="0" i="0" sz="2000" u="none" cap="none" strike="noStrike">
              <a:latin typeface="Arial"/>
              <a:ea typeface="Arial"/>
              <a:cs typeface="Arial"/>
              <a:sym typeface="Arial"/>
            </a:endParaRPr>
          </a:p>
          <a:p>
            <a:pPr indent="-204120" lvl="1" marL="673560" marR="0" rtl="0" algn="l">
              <a:lnSpc>
                <a:spcPct val="100000"/>
              </a:lnSpc>
              <a:spcBef>
                <a:spcPts val="295"/>
              </a:spcBef>
              <a:spcAft>
                <a:spcPts val="0"/>
              </a:spcAft>
              <a:buClr>
                <a:srgbClr val="595959"/>
              </a:buClr>
              <a:buSzPts val="1600"/>
              <a:buFont typeface="Noto Sans Symbols"/>
              <a:buChar char="●"/>
            </a:pPr>
            <a:r>
              <a:rPr b="0" i="0" lang="en-US" sz="2000" u="none" cap="none" strike="noStrike">
                <a:solidFill>
                  <a:srgbClr val="595959"/>
                </a:solidFill>
                <a:latin typeface="Arial"/>
                <a:ea typeface="Arial"/>
                <a:cs typeface="Arial"/>
                <a:sym typeface="Arial"/>
              </a:rPr>
              <a:t>Use SSO (Single Sign On) like Kerberos </a:t>
            </a:r>
            <a:endParaRPr b="0" i="0" sz="2000" u="none" cap="none" strike="noStrike">
              <a:latin typeface="Arial"/>
              <a:ea typeface="Arial"/>
              <a:cs typeface="Arial"/>
              <a:sym typeface="Arial"/>
            </a:endParaRPr>
          </a:p>
          <a:p>
            <a:pPr indent="0" lvl="0" marL="0" marR="0" rtl="0" algn="l">
              <a:lnSpc>
                <a:spcPct val="100000"/>
              </a:lnSpc>
              <a:spcBef>
                <a:spcPts val="295"/>
              </a:spcBef>
              <a:spcAft>
                <a:spcPts val="0"/>
              </a:spcAft>
              <a:buNone/>
            </a:pPr>
            <a:r>
              <a:t/>
            </a:r>
            <a:endParaRPr b="0" i="0" sz="2000" u="none" cap="none" strike="noStrik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2020-10-13T03:14:18Z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reator">
    <vt:lpwstr>Google</vt:lpwstr>
  </property>
  <property fmtid="{D5CDD505-2E9C-101B-9397-08002B2CF9AE}" pid="4" name="HiddenSlides">
    <vt:i4>0</vt:i4>
  </property>
  <property fmtid="{D5CDD505-2E9C-101B-9397-08002B2CF9AE}" pid="5" name="HyperlinksChanged">
    <vt:bool>false</vt:bool>
  </property>
  <property fmtid="{D5CDD505-2E9C-101B-9397-08002B2CF9AE}" pid="6" name="LastSaved">
    <vt:filetime>2020-10-13T00:00:00Z</vt:filetime>
  </property>
  <property fmtid="{D5CDD505-2E9C-101B-9397-08002B2CF9AE}" pid="7" name="LinksUpToDate">
    <vt:bool>false</vt:bool>
  </property>
  <property fmtid="{D5CDD505-2E9C-101B-9397-08002B2CF9AE}" pid="8" name="MMClips">
    <vt:i4>0</vt:i4>
  </property>
  <property fmtid="{D5CDD505-2E9C-101B-9397-08002B2CF9AE}" pid="9" name="Notes">
    <vt:i4>15</vt:i4>
  </property>
  <property fmtid="{D5CDD505-2E9C-101B-9397-08002B2CF9AE}" pid="10" name="PresentationFormat">
    <vt:lpwstr>와이드스크린</vt:lpwstr>
  </property>
  <property fmtid="{D5CDD505-2E9C-101B-9397-08002B2CF9AE}" pid="11" name="ScaleCrop">
    <vt:bool>false</vt:bool>
  </property>
  <property fmtid="{D5CDD505-2E9C-101B-9397-08002B2CF9AE}" pid="12" name="ShareDoc">
    <vt:bool>false</vt:bool>
  </property>
  <property fmtid="{D5CDD505-2E9C-101B-9397-08002B2CF9AE}" pid="13" name="Slides">
    <vt:i4>23</vt:i4>
  </property>
</Properties>
</file>